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2"/>
  </p:notesMasterIdLst>
  <p:sldIdLst>
    <p:sldId id="257" r:id="rId3"/>
    <p:sldId id="314" r:id="rId4"/>
    <p:sldId id="258" r:id="rId5"/>
    <p:sldId id="259" r:id="rId6"/>
    <p:sldId id="260" r:id="rId7"/>
    <p:sldId id="264" r:id="rId8"/>
    <p:sldId id="265" r:id="rId9"/>
    <p:sldId id="266" r:id="rId10"/>
    <p:sldId id="261" r:id="rId11"/>
    <p:sldId id="263" r:id="rId12"/>
    <p:sldId id="312" r:id="rId13"/>
    <p:sldId id="313" r:id="rId14"/>
    <p:sldId id="267" r:id="rId15"/>
    <p:sldId id="268" r:id="rId16"/>
    <p:sldId id="269" r:id="rId17"/>
    <p:sldId id="270" r:id="rId18"/>
    <p:sldId id="271" r:id="rId19"/>
    <p:sldId id="272" r:id="rId20"/>
    <p:sldId id="273" r:id="rId21"/>
    <p:sldId id="274" r:id="rId22"/>
    <p:sldId id="275" r:id="rId23"/>
    <p:sldId id="276" r:id="rId24"/>
    <p:sldId id="280" r:id="rId25"/>
    <p:sldId id="279" r:id="rId26"/>
    <p:sldId id="277" r:id="rId27"/>
    <p:sldId id="278" r:id="rId28"/>
    <p:sldId id="281" r:id="rId29"/>
    <p:sldId id="282" r:id="rId30"/>
    <p:sldId id="283" r:id="rId31"/>
  </p:sldIdLst>
  <p:sldSz cx="9144000" cy="6858000" type="screen4x3"/>
  <p:notesSz cx="6858000" cy="9144000"/>
  <p:defaultTextStyle>
    <a:defPPr>
      <a:defRPr lang="en-US"/>
    </a:defPPr>
    <a:lvl1pPr marL="0" lvl="0"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96"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20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69" d="100"/>
          <a:sy n="69" d="100"/>
        </p:scale>
        <p:origin x="-138" y="-102"/>
      </p:cViewPr>
      <p:guideLst>
        <p:guide orient="horz" pos="2196"/>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notesMaster" Target="notesMasters/notesMaster1.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lvl="0"/>
            <a:endParaRPr lang="zh-CN" altLang="en-US" dirty="0"/>
          </a:p>
        </p:txBody>
      </p:sp>
      <p:sp>
        <p:nvSpPr>
          <p:cNvPr id="5" name="Footer Placeholder 4"/>
          <p:cNvSpPr>
            <a:spLocks noGrp="1"/>
          </p:cNvSpPr>
          <p:nvPr>
            <p:ph type="ftr" sz="quarter" idx="11"/>
          </p:nvPr>
        </p:nvSpPr>
        <p:spPr/>
        <p:txBody>
          <a:bodyPr/>
          <a:lstStyle/>
          <a:p>
            <a:pPr lvl="0"/>
            <a:endParaRPr lang="zh-CN" altLang="en-US" dirty="0"/>
          </a:p>
        </p:txBody>
      </p:sp>
      <p:sp>
        <p:nvSpPr>
          <p:cNvPr id="6" name="Slide Number Placeholder 5"/>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zh-CN" altLang="en-US" dirty="0"/>
          </a:p>
        </p:txBody>
      </p:sp>
      <p:sp>
        <p:nvSpPr>
          <p:cNvPr id="5" name="Footer Placeholder 4"/>
          <p:cNvSpPr>
            <a:spLocks noGrp="1"/>
          </p:cNvSpPr>
          <p:nvPr>
            <p:ph type="ftr" sz="quarter" idx="11"/>
          </p:nvPr>
        </p:nvSpPr>
        <p:spPr/>
        <p:txBody>
          <a:bodyPr/>
          <a:lstStyle/>
          <a:p>
            <a:pPr lvl="0"/>
            <a:endParaRPr lang="zh-CN" altLang="en-US" dirty="0"/>
          </a:p>
        </p:txBody>
      </p:sp>
      <p:sp>
        <p:nvSpPr>
          <p:cNvPr id="6" name="Slide Number Placeholder 5"/>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5293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zh-CN" altLang="en-US" dirty="0"/>
          </a:p>
        </p:txBody>
      </p:sp>
      <p:sp>
        <p:nvSpPr>
          <p:cNvPr id="5" name="Footer Placeholder 4"/>
          <p:cNvSpPr>
            <a:spLocks noGrp="1"/>
          </p:cNvSpPr>
          <p:nvPr>
            <p:ph type="ftr" sz="quarter" idx="11"/>
          </p:nvPr>
        </p:nvSpPr>
        <p:spPr/>
        <p:txBody>
          <a:bodyPr/>
          <a:lstStyle/>
          <a:p>
            <a:pPr lvl="0"/>
            <a:endParaRPr lang="zh-CN" altLang="en-US" dirty="0"/>
          </a:p>
        </p:txBody>
      </p:sp>
      <p:sp>
        <p:nvSpPr>
          <p:cNvPr id="6" name="Slide Number Placeholder 5"/>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zh-CN" altLang="en-US" dirty="0"/>
          </a:p>
        </p:txBody>
      </p:sp>
      <p:sp>
        <p:nvSpPr>
          <p:cNvPr id="5" name="Footer Placeholder 4"/>
          <p:cNvSpPr>
            <a:spLocks noGrp="1"/>
          </p:cNvSpPr>
          <p:nvPr>
            <p:ph type="ftr" sz="quarter" idx="11"/>
          </p:nvPr>
        </p:nvSpPr>
        <p:spPr/>
        <p:txBody>
          <a:bodyPr/>
          <a:lstStyle/>
          <a:p>
            <a:pPr lvl="0"/>
            <a:endParaRPr lang="zh-CN" altLang="en-US" dirty="0"/>
          </a:p>
        </p:txBody>
      </p:sp>
      <p:sp>
        <p:nvSpPr>
          <p:cNvPr id="6" name="Slide Number Placeholder 5"/>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zh-CN" altLang="en-US" dirty="0"/>
          </a:p>
        </p:txBody>
      </p:sp>
      <p:sp>
        <p:nvSpPr>
          <p:cNvPr id="5" name="Footer Placeholder 4"/>
          <p:cNvSpPr>
            <a:spLocks noGrp="1"/>
          </p:cNvSpPr>
          <p:nvPr>
            <p:ph type="ftr" sz="quarter" idx="11"/>
          </p:nvPr>
        </p:nvSpPr>
        <p:spPr/>
        <p:txBody>
          <a:bodyPr/>
          <a:lstStyle/>
          <a:p>
            <a:pPr lvl="0"/>
            <a:endParaRPr lang="zh-CN" altLang="en-US" dirty="0"/>
          </a:p>
        </p:txBody>
      </p:sp>
      <p:sp>
        <p:nvSpPr>
          <p:cNvPr id="6" name="Slide Number Placeholder 5"/>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lvl="0"/>
            <a:endParaRPr lang="zh-CN" altLang="en-US" dirty="0"/>
          </a:p>
        </p:txBody>
      </p:sp>
      <p:sp>
        <p:nvSpPr>
          <p:cNvPr id="5" name="Footer Placeholder 4"/>
          <p:cNvSpPr>
            <a:spLocks noGrp="1"/>
          </p:cNvSpPr>
          <p:nvPr>
            <p:ph type="ftr" sz="quarter" idx="11"/>
          </p:nvPr>
        </p:nvSpPr>
        <p:spPr/>
        <p:txBody>
          <a:bodyPr/>
          <a:lstStyle/>
          <a:p>
            <a:pPr lvl="0"/>
            <a:endParaRPr lang="zh-CN" altLang="en-US" dirty="0"/>
          </a:p>
        </p:txBody>
      </p:sp>
      <p:sp>
        <p:nvSpPr>
          <p:cNvPr id="6" name="Slide Number Placeholder 5"/>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2504"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54296" y="1600200"/>
            <a:ext cx="4032504"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lvl="0"/>
            <a:endParaRPr lang="zh-CN" altLang="en-US" dirty="0"/>
          </a:p>
        </p:txBody>
      </p:sp>
      <p:sp>
        <p:nvSpPr>
          <p:cNvPr id="6" name="Footer Placeholder 5"/>
          <p:cNvSpPr>
            <a:spLocks noGrp="1"/>
          </p:cNvSpPr>
          <p:nvPr>
            <p:ph type="ftr" sz="quarter" idx="11"/>
          </p:nvPr>
        </p:nvSpPr>
        <p:spPr/>
        <p:txBody>
          <a:bodyPr/>
          <a:lstStyle/>
          <a:p>
            <a:pPr lvl="0"/>
            <a:endParaRPr lang="zh-CN" altLang="en-US" dirty="0"/>
          </a:p>
        </p:txBody>
      </p:sp>
      <p:sp>
        <p:nvSpPr>
          <p:cNvPr id="7" name="Slide Number Placeholder 6"/>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29841" y="2505075"/>
            <a:ext cx="3868340"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lvl="0"/>
            <a:endParaRPr lang="zh-CN" altLang="en-US" dirty="0"/>
          </a:p>
        </p:txBody>
      </p:sp>
      <p:sp>
        <p:nvSpPr>
          <p:cNvPr id="8" name="Footer Placeholder 7"/>
          <p:cNvSpPr>
            <a:spLocks noGrp="1"/>
          </p:cNvSpPr>
          <p:nvPr>
            <p:ph type="ftr" sz="quarter" idx="11"/>
          </p:nvPr>
        </p:nvSpPr>
        <p:spPr/>
        <p:txBody>
          <a:bodyPr/>
          <a:lstStyle/>
          <a:p>
            <a:pPr lvl="0"/>
            <a:endParaRPr lang="zh-CN" altLang="en-US" dirty="0"/>
          </a:p>
        </p:txBody>
      </p:sp>
      <p:sp>
        <p:nvSpPr>
          <p:cNvPr id="9" name="Slide Number Placeholder 8"/>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lvl="0"/>
            <a:endParaRPr lang="zh-CN" altLang="en-US" dirty="0"/>
          </a:p>
        </p:txBody>
      </p:sp>
      <p:sp>
        <p:nvSpPr>
          <p:cNvPr id="4" name="Footer Placeholder 3"/>
          <p:cNvSpPr>
            <a:spLocks noGrp="1"/>
          </p:cNvSpPr>
          <p:nvPr>
            <p:ph type="ftr" sz="quarter" idx="11"/>
          </p:nvPr>
        </p:nvSpPr>
        <p:spPr/>
        <p:txBody>
          <a:bodyPr/>
          <a:lstStyle/>
          <a:p>
            <a:pPr lvl="0"/>
            <a:endParaRPr lang="zh-CN" altLang="en-US" dirty="0"/>
          </a:p>
        </p:txBody>
      </p:sp>
      <p:sp>
        <p:nvSpPr>
          <p:cNvPr id="5" name="Slide Number Placeholder 4"/>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endParaRPr lang="zh-CN" altLang="en-US" dirty="0"/>
          </a:p>
        </p:txBody>
      </p:sp>
      <p:sp>
        <p:nvSpPr>
          <p:cNvPr id="3" name="Footer Placeholder 2"/>
          <p:cNvSpPr>
            <a:spLocks noGrp="1"/>
          </p:cNvSpPr>
          <p:nvPr>
            <p:ph type="ftr" sz="quarter" idx="11"/>
          </p:nvPr>
        </p:nvSpPr>
        <p:spPr/>
        <p:txBody>
          <a:bodyPr/>
          <a:lstStyle/>
          <a:p>
            <a:pPr lvl="0"/>
            <a:endParaRPr lang="zh-CN" altLang="en-US" dirty="0"/>
          </a:p>
        </p:txBody>
      </p:sp>
      <p:sp>
        <p:nvSpPr>
          <p:cNvPr id="4" name="Slide Number Placeholder 3"/>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lvl="0"/>
            <a:endParaRPr lang="zh-CN" altLang="en-US" dirty="0"/>
          </a:p>
        </p:txBody>
      </p:sp>
      <p:sp>
        <p:nvSpPr>
          <p:cNvPr id="6" name="Footer Placeholder 5"/>
          <p:cNvSpPr>
            <a:spLocks noGrp="1"/>
          </p:cNvSpPr>
          <p:nvPr>
            <p:ph type="ftr" sz="quarter" idx="11"/>
          </p:nvPr>
        </p:nvSpPr>
        <p:spPr/>
        <p:txBody>
          <a:bodyPr/>
          <a:lstStyle/>
          <a:p>
            <a:pPr lvl="0"/>
            <a:endParaRPr lang="zh-CN" altLang="en-US" dirty="0"/>
          </a:p>
        </p:txBody>
      </p:sp>
      <p:sp>
        <p:nvSpPr>
          <p:cNvPr id="7" name="Slide Number Placeholder 6"/>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5"/>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lvl="0"/>
            <a:endParaRPr lang="zh-CN" altLang="en-US" dirty="0"/>
          </a:p>
        </p:txBody>
      </p:sp>
      <p:sp>
        <p:nvSpPr>
          <p:cNvPr id="6" name="Footer Placeholder 5"/>
          <p:cNvSpPr>
            <a:spLocks noGrp="1"/>
          </p:cNvSpPr>
          <p:nvPr>
            <p:ph type="ftr" sz="quarter" idx="11"/>
          </p:nvPr>
        </p:nvSpPr>
        <p:spPr/>
        <p:txBody>
          <a:bodyPr/>
          <a:lstStyle/>
          <a:p>
            <a:pPr lvl="0"/>
            <a:endParaRPr lang="zh-CN" altLang="en-US" dirty="0"/>
          </a:p>
        </p:txBody>
      </p:sp>
      <p:sp>
        <p:nvSpPr>
          <p:cNvPr id="7" name="Slide Number Placeholder 6"/>
          <p:cNvSpPr>
            <a:spLocks noGrp="1"/>
          </p:cNvSpPr>
          <p:nvPr>
            <p:ph type="sldNum" sz="quarter" idx="12"/>
          </p:nvPr>
        </p:nvSpPr>
        <p:spPr/>
        <p:txBody>
          <a:bodyPr/>
          <a:lstStyle/>
          <a:p>
            <a:pPr lvl="0"/>
            <a:fld id="{9A0DB2DC-4C9A-4742-B13C-FB6460FD3503}" type="slidenum">
              <a:rPr lang="zh-CN" altLang="en-US" dirty="0"/>
            </a:fld>
            <a:endParaRPr lang="zh-CN" alt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a:spLocks noGrp="1"/>
          </p:cNvSpPr>
          <p:nvPr>
            <p:ph type="title"/>
          </p:nvPr>
        </p:nvSpPr>
        <p:spPr>
          <a:xfrm>
            <a:off x="457200" y="274638"/>
            <a:ext cx="8229600" cy="1143000"/>
          </a:xfrm>
          <a:prstGeom prst="rect">
            <a:avLst/>
          </a:prstGeom>
          <a:noFill/>
          <a:ln w="9525">
            <a:noFill/>
          </a:ln>
        </p:spPr>
        <p:txBody>
          <a:bodyPr anchor="ctr" anchorCtr="0"/>
          <a:p>
            <a:pPr lvl="0"/>
            <a:r>
              <a:t>Click to edit Master title style</a:t>
            </a:r>
          </a:p>
        </p:txBody>
      </p:sp>
      <p:sp>
        <p:nvSpPr>
          <p:cNvPr id="1027" name="Text Placeholder 1026"/>
          <p:cNvSpPr>
            <a:spLocks noGrp="1"/>
          </p:cNvSpPr>
          <p:nvPr>
            <p:ph type="body" idx="1"/>
          </p:nvPr>
        </p:nvSpPr>
        <p:spPr>
          <a:xfrm>
            <a:off x="457200" y="1600200"/>
            <a:ext cx="82296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a:spLocks noGrp="1"/>
          </p:cNvSpPr>
          <p:nvPr>
            <p:ph type="dt" sz="half" idx="2"/>
          </p:nvPr>
        </p:nvSpPr>
        <p:spPr>
          <a:xfrm>
            <a:off x="457200" y="6245225"/>
            <a:ext cx="2133600" cy="476250"/>
          </a:xfrm>
          <a:prstGeom prst="rect">
            <a:avLst/>
          </a:prstGeom>
          <a:noFill/>
          <a:ln w="9525">
            <a:noFill/>
          </a:ln>
        </p:spPr>
        <p:txBody>
          <a:bodyPr/>
          <a:lstStyle>
            <a:lvl1pPr>
              <a:defRPr sz="1400">
                <a:ea typeface="SimSun" panose="02010600030101010101" pitchFamily="2" charset="-122"/>
              </a:defRPr>
            </a:lvl1pPr>
          </a:lstStyle>
          <a:p>
            <a:pPr lvl="0"/>
            <a:endParaRPr lang="zh-CN" altLang="en-US" dirty="0"/>
          </a:p>
        </p:txBody>
      </p:sp>
      <p:sp>
        <p:nvSpPr>
          <p:cNvPr id="1029" name="Footer Placeholder 1028"/>
          <p:cNvSpPr>
            <a:spLocks noGrp="1"/>
          </p:cNvSpPr>
          <p:nvPr>
            <p:ph type="ftr" sz="quarter" idx="3"/>
          </p:nvPr>
        </p:nvSpPr>
        <p:spPr>
          <a:xfrm>
            <a:off x="3124200" y="6245225"/>
            <a:ext cx="2895600" cy="476250"/>
          </a:xfrm>
          <a:prstGeom prst="rect">
            <a:avLst/>
          </a:prstGeom>
          <a:noFill/>
          <a:ln w="9525">
            <a:noFill/>
          </a:ln>
        </p:spPr>
        <p:txBody>
          <a:bodyPr/>
          <a:lstStyle>
            <a:lvl1pPr algn="ctr">
              <a:defRPr sz="1400">
                <a:ea typeface="SimSun" panose="02010600030101010101" pitchFamily="2" charset="-122"/>
              </a:defRPr>
            </a:lvl1pPr>
          </a:lstStyle>
          <a:p>
            <a:pPr lvl="0"/>
            <a:endParaRPr lang="zh-CN" altLang="en-US" dirty="0"/>
          </a:p>
        </p:txBody>
      </p:sp>
      <p:sp>
        <p:nvSpPr>
          <p:cNvPr id="1030" name="Slide Number Placeholder 1029"/>
          <p:cNvSpPr>
            <a:spLocks noGrp="1"/>
          </p:cNvSpPr>
          <p:nvPr>
            <p:ph type="sldNum" sz="quarter" idx="4"/>
          </p:nvPr>
        </p:nvSpPr>
        <p:spPr>
          <a:xfrm>
            <a:off x="6553200" y="6245225"/>
            <a:ext cx="2133600" cy="476250"/>
          </a:xfrm>
          <a:prstGeom prst="rect">
            <a:avLst/>
          </a:prstGeom>
          <a:noFill/>
          <a:ln w="9525">
            <a:noFill/>
          </a:ln>
        </p:spPr>
        <p:txBody>
          <a:bodyPr/>
          <a:lstStyle>
            <a:lvl1pPr algn="r">
              <a:defRPr sz="1400">
                <a:ea typeface="SimSun" panose="02010600030101010101" pitchFamily="2" charset="-122"/>
              </a:defRPr>
            </a:lvl1pPr>
          </a:lstStyle>
          <a:p>
            <a:pPr lvl="0"/>
            <a:fld id="{9A0DB2DC-4C9A-4742-B13C-FB6460FD3503}" type="slidenum">
              <a:rPr lang="zh-CN" altLang="en-US" dirty="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4" name="Title 3"/>
          <p:cNvSpPr>
            <a:spLocks noGrp="1"/>
          </p:cNvSpPr>
          <p:nvPr>
            <p:ph type="title"/>
          </p:nvPr>
        </p:nvSpPr>
        <p:spPr>
          <a:xfrm>
            <a:off x="624205" y="488315"/>
            <a:ext cx="7824470" cy="2304415"/>
          </a:xfrm>
        </p:spPr>
        <p:txBody>
          <a:bodyPr>
            <a:scene3d>
              <a:camera prst="orthographicFront"/>
              <a:lightRig rig="threePt" dir="t"/>
            </a:scene3d>
          </a:bodyPr>
          <a:p>
            <a:r>
              <a:rPr lang="en-IN" altLang="en-US" b="1">
                <a:ln>
                  <a:solidFill>
                    <a:schemeClr val="accent2">
                      <a:lumMod val="75000"/>
                    </a:schemeClr>
                  </a:solidFill>
                </a:ln>
                <a:gradFill>
                  <a:gsLst>
                    <a:gs pos="0">
                      <a:srgbClr val="7B32B2"/>
                    </a:gs>
                    <a:gs pos="100000">
                      <a:srgbClr val="401A5D"/>
                    </a:gs>
                  </a:gsLst>
                  <a:lin scaled="0"/>
                </a:gradFill>
                <a:effectLst>
                  <a:glow rad="63500">
                    <a:schemeClr val="accent1">
                      <a:satMod val="175000"/>
                      <a:alpha val="40000"/>
                    </a:schemeClr>
                  </a:glow>
                  <a:outerShdw blurRad="50800" dist="38100" dir="2700000" algn="tl" rotWithShape="0">
                    <a:prstClr val="black">
                      <a:alpha val="40000"/>
                    </a:prstClr>
                  </a:outerShdw>
                </a:effectLst>
                <a:latin typeface="Times New Roman" panose="02020603050405020304" charset="0"/>
                <a:cs typeface="Times New Roman" panose="02020603050405020304" charset="0"/>
              </a:rPr>
              <a:t>Image Gender Prediction </a:t>
            </a:r>
            <a:br>
              <a:rPr lang="en-IN" altLang="en-US" b="1">
                <a:ln>
                  <a:solidFill>
                    <a:schemeClr val="accent2">
                      <a:lumMod val="75000"/>
                    </a:schemeClr>
                  </a:solidFill>
                </a:ln>
                <a:gradFill>
                  <a:gsLst>
                    <a:gs pos="0">
                      <a:srgbClr val="7B32B2"/>
                    </a:gs>
                    <a:gs pos="100000">
                      <a:srgbClr val="401A5D"/>
                    </a:gs>
                  </a:gsLst>
                  <a:lin scaled="0"/>
                </a:gradFill>
                <a:effectLst>
                  <a:glow rad="63500">
                    <a:schemeClr val="accent1">
                      <a:satMod val="175000"/>
                      <a:alpha val="40000"/>
                    </a:schemeClr>
                  </a:glow>
                  <a:outerShdw blurRad="50800" dist="38100" dir="2700000" algn="tl" rotWithShape="0">
                    <a:prstClr val="black">
                      <a:alpha val="40000"/>
                    </a:prstClr>
                  </a:outerShdw>
                </a:effectLst>
                <a:latin typeface="Times New Roman" panose="02020603050405020304" charset="0"/>
                <a:cs typeface="Times New Roman" panose="02020603050405020304" charset="0"/>
              </a:rPr>
            </a:br>
            <a:r>
              <a:rPr lang="en-IN" altLang="en-US" b="1">
                <a:ln>
                  <a:solidFill>
                    <a:schemeClr val="accent2">
                      <a:lumMod val="75000"/>
                    </a:schemeClr>
                  </a:solidFill>
                </a:ln>
                <a:gradFill>
                  <a:gsLst>
                    <a:gs pos="0">
                      <a:srgbClr val="7B32B2"/>
                    </a:gs>
                    <a:gs pos="100000">
                      <a:srgbClr val="401A5D"/>
                    </a:gs>
                  </a:gsLst>
                  <a:lin scaled="0"/>
                </a:gradFill>
                <a:effectLst>
                  <a:glow rad="63500">
                    <a:schemeClr val="accent1">
                      <a:satMod val="175000"/>
                      <a:alpha val="40000"/>
                    </a:schemeClr>
                  </a:glow>
                  <a:outerShdw blurRad="50800" dist="38100" dir="2700000" algn="tl" rotWithShape="0">
                    <a:prstClr val="black">
                      <a:alpha val="40000"/>
                    </a:prstClr>
                  </a:outerShdw>
                </a:effectLst>
                <a:latin typeface="Times New Roman" panose="02020603050405020304" charset="0"/>
                <a:cs typeface="Times New Roman" panose="02020603050405020304" charset="0"/>
              </a:rPr>
              <a:t>and </a:t>
            </a:r>
            <a:br>
              <a:rPr lang="en-IN" altLang="en-US" b="1">
                <a:ln>
                  <a:solidFill>
                    <a:schemeClr val="accent2">
                      <a:lumMod val="75000"/>
                    </a:schemeClr>
                  </a:solidFill>
                </a:ln>
                <a:gradFill>
                  <a:gsLst>
                    <a:gs pos="0">
                      <a:srgbClr val="7B32B2"/>
                    </a:gs>
                    <a:gs pos="100000">
                      <a:srgbClr val="401A5D"/>
                    </a:gs>
                  </a:gsLst>
                  <a:lin scaled="0"/>
                </a:gradFill>
                <a:effectLst>
                  <a:glow rad="63500">
                    <a:schemeClr val="accent1">
                      <a:satMod val="175000"/>
                      <a:alpha val="40000"/>
                    </a:schemeClr>
                  </a:glow>
                  <a:outerShdw blurRad="50800" dist="38100" dir="2700000" algn="tl" rotWithShape="0">
                    <a:prstClr val="black">
                      <a:alpha val="40000"/>
                    </a:prstClr>
                  </a:outerShdw>
                </a:effectLst>
                <a:latin typeface="Times New Roman" panose="02020603050405020304" charset="0"/>
                <a:cs typeface="Times New Roman" panose="02020603050405020304" charset="0"/>
              </a:rPr>
            </a:br>
            <a:r>
              <a:rPr lang="en-IN" altLang="en-US" b="1">
                <a:ln>
                  <a:solidFill>
                    <a:schemeClr val="accent2">
                      <a:lumMod val="75000"/>
                    </a:schemeClr>
                  </a:solidFill>
                </a:ln>
                <a:gradFill>
                  <a:gsLst>
                    <a:gs pos="0">
                      <a:srgbClr val="7B32B2"/>
                    </a:gs>
                    <a:gs pos="100000">
                      <a:srgbClr val="401A5D"/>
                    </a:gs>
                  </a:gsLst>
                  <a:lin scaled="0"/>
                </a:gradFill>
                <a:effectLst>
                  <a:glow rad="63500">
                    <a:schemeClr val="accent1">
                      <a:satMod val="175000"/>
                      <a:alpha val="40000"/>
                    </a:schemeClr>
                  </a:glow>
                  <a:outerShdw blurRad="50800" dist="38100" dir="2700000" algn="tl" rotWithShape="0">
                    <a:prstClr val="black">
                      <a:alpha val="40000"/>
                    </a:prstClr>
                  </a:outerShdw>
                </a:effectLst>
                <a:latin typeface="Times New Roman" panose="02020603050405020304" charset="0"/>
                <a:cs typeface="Times New Roman" panose="02020603050405020304" charset="0"/>
              </a:rPr>
              <a:t>Age Estimation</a:t>
            </a:r>
            <a:endParaRPr lang="en-IN" altLang="en-US" b="1">
              <a:ln>
                <a:solidFill>
                  <a:schemeClr val="accent2">
                    <a:lumMod val="75000"/>
                  </a:schemeClr>
                </a:solidFill>
              </a:ln>
              <a:gradFill>
                <a:gsLst>
                  <a:gs pos="0">
                    <a:srgbClr val="7B32B2"/>
                  </a:gs>
                  <a:gs pos="100000">
                    <a:srgbClr val="401A5D"/>
                  </a:gs>
                </a:gsLst>
                <a:lin scaled="0"/>
              </a:gradFill>
              <a:effectLst>
                <a:glow rad="63500">
                  <a:schemeClr val="accent1">
                    <a:satMod val="175000"/>
                    <a:alpha val="40000"/>
                  </a:schemeClr>
                </a:glow>
                <a:outerShdw blurRad="50800" dist="38100" dir="2700000" algn="tl" rotWithShape="0">
                  <a:prstClr val="black">
                    <a:alpha val="40000"/>
                  </a:prstClr>
                </a:outerShdw>
              </a:effectLst>
              <a:latin typeface="Times New Roman" panose="02020603050405020304" charset="0"/>
              <a:cs typeface="Times New Roman" panose="02020603050405020304" charset="0"/>
            </a:endParaRPr>
          </a:p>
        </p:txBody>
      </p:sp>
      <p:sp>
        <p:nvSpPr>
          <p:cNvPr id="5" name="Text Placeholder 4"/>
          <p:cNvSpPr>
            <a:spLocks noGrp="1"/>
          </p:cNvSpPr>
          <p:nvPr>
            <p:ph type="body" idx="1"/>
          </p:nvPr>
        </p:nvSpPr>
        <p:spPr>
          <a:xfrm>
            <a:off x="624205" y="3159760"/>
            <a:ext cx="7773670" cy="2929890"/>
          </a:xfrm>
        </p:spPr>
        <p:txBody>
          <a:bodyPr/>
          <a:p>
            <a:r>
              <a:rPr lang="en-IN" altLang="en-US" b="1" u="sng">
                <a:gradFill>
                  <a:gsLst>
                    <a:gs pos="0">
                      <a:srgbClr val="E30000"/>
                    </a:gs>
                    <a:gs pos="100000">
                      <a:srgbClr val="760303"/>
                    </a:gs>
                  </a:gsLst>
                  <a:lin scaled="0"/>
                </a:gradFill>
                <a:effectLst>
                  <a:outerShdw blurRad="50800" dist="38100" dir="2700000" algn="tl" rotWithShape="0">
                    <a:prstClr val="black">
                      <a:alpha val="40000"/>
                    </a:prstClr>
                  </a:outerShdw>
                </a:effectLst>
                <a:latin typeface="Times New Roman" panose="02020603050405020304" charset="0"/>
                <a:cs typeface="Times New Roman" panose="02020603050405020304" charset="0"/>
              </a:rPr>
              <a:t> </a:t>
            </a:r>
            <a:r>
              <a:rPr lang="en-IN" altLang="en-US" sz="2400" b="1" u="sng">
                <a:gradFill>
                  <a:gsLst>
                    <a:gs pos="0">
                      <a:srgbClr val="E30000"/>
                    </a:gs>
                    <a:gs pos="100000">
                      <a:srgbClr val="760303"/>
                    </a:gs>
                  </a:gsLst>
                  <a:lin scaled="0"/>
                </a:gradFill>
                <a:effectLst>
                  <a:outerShdw blurRad="50800" dist="38100" dir="2700000" algn="tl" rotWithShape="0">
                    <a:prstClr val="black">
                      <a:alpha val="40000"/>
                    </a:prstClr>
                  </a:outerShdw>
                </a:effectLst>
                <a:latin typeface="Times New Roman" panose="02020603050405020304" charset="0"/>
                <a:cs typeface="Times New Roman" panose="02020603050405020304" charset="0"/>
              </a:rPr>
              <a:t>BATCH-8  </a:t>
            </a:r>
            <a:r>
              <a:rPr lang="en-IN" altLang="en-US" b="1" u="sng">
                <a:gradFill>
                  <a:gsLst>
                    <a:gs pos="0">
                      <a:srgbClr val="E30000"/>
                    </a:gs>
                    <a:gs pos="100000">
                      <a:srgbClr val="760303"/>
                    </a:gs>
                  </a:gsLst>
                  <a:lin scaled="0"/>
                </a:gradFill>
                <a:effectLst>
                  <a:outerShdw blurRad="50800" dist="38100" dir="2700000" algn="tl" rotWithShape="0">
                    <a:prstClr val="black">
                      <a:alpha val="40000"/>
                    </a:prstClr>
                  </a:outerShdw>
                </a:effectLst>
                <a:latin typeface="Times New Roman" panose="02020603050405020304" charset="0"/>
                <a:cs typeface="Times New Roman" panose="02020603050405020304" charset="0"/>
              </a:rPr>
              <a:t>  </a:t>
            </a:r>
            <a:r>
              <a:rPr lang="en-IN" altLang="en-US" b="1">
                <a:gradFill>
                  <a:gsLst>
                    <a:gs pos="0">
                      <a:srgbClr val="E30000"/>
                    </a:gs>
                    <a:gs pos="100000">
                      <a:srgbClr val="760303"/>
                    </a:gs>
                  </a:gsLst>
                  <a:lin scaled="0"/>
                </a:gradFill>
                <a:effectLst>
                  <a:outerShdw blurRad="50800" dist="38100" dir="2700000" algn="tl" rotWithShape="0">
                    <a:prstClr val="black">
                      <a:alpha val="40000"/>
                    </a:prstClr>
                  </a:outerShdw>
                </a:effectLst>
                <a:latin typeface="Times New Roman" panose="02020603050405020304" charset="0"/>
                <a:cs typeface="Times New Roman" panose="02020603050405020304" charset="0"/>
              </a:rPr>
              <a:t> </a:t>
            </a:r>
            <a:r>
              <a:rPr lang="en-IN" altLang="en-US" b="1">
                <a:effectLst>
                  <a:outerShdw blurRad="50800" dist="38100" dir="2700000" algn="tl" rotWithShape="0">
                    <a:prstClr val="black">
                      <a:alpha val="40000"/>
                    </a:prstClr>
                  </a:outerShdw>
                </a:effectLst>
                <a:latin typeface="Times New Roman" panose="02020603050405020304" charset="0"/>
                <a:cs typeface="Times New Roman" panose="02020603050405020304" charset="0"/>
              </a:rPr>
              <a:t>   </a:t>
            </a:r>
            <a:r>
              <a:rPr lang="en-IN" altLang="en-US" b="1">
                <a:latin typeface="Times New Roman" panose="02020603050405020304" charset="0"/>
                <a:cs typeface="Times New Roman" panose="02020603050405020304" charset="0"/>
              </a:rPr>
              <a:t>                                                       </a:t>
            </a:r>
            <a:r>
              <a:rPr lang="en-IN" altLang="en-US" sz="2000" b="1">
                <a:latin typeface="Times New Roman" panose="02020603050405020304" charset="0"/>
                <a:cs typeface="Times New Roman" panose="02020603050405020304" charset="0"/>
              </a:rPr>
              <a:t>   </a:t>
            </a:r>
            <a:endParaRPr lang="en-IN" altLang="en-US" sz="2000" b="1">
              <a:latin typeface="Times New Roman" panose="02020603050405020304" charset="0"/>
              <a:cs typeface="Times New Roman" panose="02020603050405020304" charset="0"/>
            </a:endParaRPr>
          </a:p>
          <a:p>
            <a:r>
              <a:rPr lang="en-IN" altLang="en-US" sz="2000" b="1">
                <a:latin typeface="Times New Roman" panose="02020603050405020304" charset="0"/>
                <a:cs typeface="Times New Roman" panose="02020603050405020304" charset="0"/>
              </a:rPr>
              <a:t>                   </a:t>
            </a:r>
            <a:r>
              <a:rPr lang="en-IN" altLang="en-US" sz="2000">
                <a:latin typeface="Times New Roman" panose="02020603050405020304" charset="0"/>
                <a:cs typeface="Times New Roman" panose="02020603050405020304" charset="0"/>
              </a:rPr>
              <a:t>                   </a:t>
            </a:r>
            <a:endParaRPr lang="en-IN" altLang="en-US" sz="2000">
              <a:latin typeface="Times New Roman" panose="02020603050405020304" charset="0"/>
              <a:cs typeface="Times New Roman" panose="02020603050405020304" charset="0"/>
            </a:endParaRPr>
          </a:p>
          <a:p>
            <a:r>
              <a:rPr lang="en-IN" altLang="en-US" sz="2000">
                <a:latin typeface="Times New Roman" panose="02020603050405020304" charset="0"/>
                <a:cs typeface="Times New Roman" panose="02020603050405020304" charset="0"/>
              </a:rPr>
              <a:t>                                                 </a:t>
            </a:r>
            <a:r>
              <a:rPr lang="en-IN" altLang="en-US" sz="2000" b="1" u="sng">
                <a:gradFill>
                  <a:gsLst>
                    <a:gs pos="0">
                      <a:srgbClr val="14CD68"/>
                    </a:gs>
                    <a:gs pos="100000">
                      <a:srgbClr val="035C7D"/>
                    </a:gs>
                  </a:gsLst>
                  <a:lin scaled="0"/>
                </a:gradFill>
                <a:effectLst>
                  <a:outerShdw blurRad="38100" dist="38100" dir="2700000" algn="tl">
                    <a:srgbClr val="000000">
                      <a:alpha val="43137"/>
                    </a:srgbClr>
                  </a:outerShdw>
                  <a:reflection blurRad="6350" stA="55000" endA="300" endPos="45500" dir="5400000" sy="-100000" algn="bl" rotWithShape="0"/>
                </a:effectLst>
                <a:latin typeface="Times New Roman" panose="02020603050405020304" charset="0"/>
                <a:cs typeface="Times New Roman" panose="02020603050405020304" charset="0"/>
              </a:rPr>
              <a:t>TEAM MEMBERS:</a:t>
            </a:r>
            <a:endParaRPr lang="en-IN" altLang="en-US" sz="2000" b="1" u="sng">
              <a:solidFill>
                <a:srgbClr val="FF0000"/>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r>
              <a:rPr lang="en-IN" altLang="en-US" sz="2000">
                <a:latin typeface="Times New Roman" panose="02020603050405020304" charset="0"/>
                <a:cs typeface="Times New Roman" panose="02020603050405020304" charset="0"/>
              </a:rPr>
              <a:t>                                                 </a:t>
            </a:r>
            <a:r>
              <a:rPr lang="en-IN" altLang="en-US" b="1">
                <a:solidFill>
                  <a:schemeClr val="tx2"/>
                </a:solidFill>
                <a:latin typeface="Times New Roman" panose="02020603050405020304" charset="0"/>
                <a:cs typeface="Times New Roman" panose="02020603050405020304" charset="0"/>
              </a:rPr>
              <a:t>Nakka Anantha Lakshmi (22MH1A0540)</a:t>
            </a:r>
            <a:endParaRPr lang="en-IN" altLang="en-US" b="1">
              <a:solidFill>
                <a:schemeClr val="tx2"/>
              </a:solidFill>
              <a:latin typeface="Times New Roman" panose="02020603050405020304" charset="0"/>
              <a:cs typeface="Times New Roman" panose="02020603050405020304" charset="0"/>
            </a:endParaRPr>
          </a:p>
          <a:p>
            <a:r>
              <a:rPr lang="en-IN" altLang="en-US" b="1">
                <a:solidFill>
                  <a:schemeClr val="tx2"/>
                </a:solidFill>
                <a:latin typeface="Times New Roman" panose="02020603050405020304" charset="0"/>
                <a:cs typeface="Times New Roman" panose="02020603050405020304" charset="0"/>
              </a:rPr>
              <a:t>                                                       Thusti Nikhil </a:t>
            </a:r>
            <a:r>
              <a:rPr lang="en-IN" altLang="en-US" b="1">
                <a:solidFill>
                  <a:schemeClr val="tx2"/>
                </a:solidFill>
                <a:latin typeface="Times New Roman" panose="02020603050405020304" charset="0"/>
                <a:cs typeface="Times New Roman" panose="02020603050405020304" charset="0"/>
                <a:sym typeface="+mn-ea"/>
              </a:rPr>
              <a:t>(22MH1A0574)</a:t>
            </a:r>
            <a:endParaRPr lang="en-IN" altLang="en-US" b="1">
              <a:solidFill>
                <a:schemeClr val="tx2"/>
              </a:solidFill>
              <a:latin typeface="Times New Roman" panose="02020603050405020304" charset="0"/>
              <a:cs typeface="Times New Roman" panose="02020603050405020304" charset="0"/>
            </a:endParaRPr>
          </a:p>
          <a:p>
            <a:r>
              <a:rPr lang="en-IN" altLang="en-US" b="1">
                <a:solidFill>
                  <a:schemeClr val="tx2"/>
                </a:solidFill>
                <a:latin typeface="Times New Roman" panose="02020603050405020304" charset="0"/>
                <a:cs typeface="Times New Roman" panose="02020603050405020304" charset="0"/>
              </a:rPr>
              <a:t>                                                       Kelim Rajesh </a:t>
            </a:r>
            <a:r>
              <a:rPr lang="en-IN" altLang="en-US" b="1">
                <a:solidFill>
                  <a:schemeClr val="tx2"/>
                </a:solidFill>
                <a:latin typeface="Times New Roman" panose="02020603050405020304" charset="0"/>
                <a:cs typeface="Times New Roman" panose="02020603050405020304" charset="0"/>
                <a:sym typeface="+mn-ea"/>
              </a:rPr>
              <a:t>(22MH1A0526)</a:t>
            </a:r>
            <a:endParaRPr lang="en-IN" altLang="en-US" b="1">
              <a:solidFill>
                <a:schemeClr val="tx2"/>
              </a:solidFill>
              <a:latin typeface="Times New Roman" panose="02020603050405020304" charset="0"/>
              <a:cs typeface="Times New Roman" panose="02020603050405020304" charset="0"/>
            </a:endParaRPr>
          </a:p>
          <a:p>
            <a:r>
              <a:rPr lang="en-IN" altLang="en-US" b="1">
                <a:solidFill>
                  <a:schemeClr val="tx2"/>
                </a:solidFill>
                <a:latin typeface="Times New Roman" panose="02020603050405020304" charset="0"/>
                <a:cs typeface="Times New Roman" panose="02020603050405020304" charset="0"/>
              </a:rPr>
              <a:t>                                                       Tadi Ayyapa AmmiReddy </a:t>
            </a:r>
            <a:r>
              <a:rPr lang="en-IN" altLang="en-US" b="1">
                <a:solidFill>
                  <a:schemeClr val="tx2"/>
                </a:solidFill>
                <a:latin typeface="Times New Roman" panose="02020603050405020304" charset="0"/>
                <a:cs typeface="Times New Roman" panose="02020603050405020304" charset="0"/>
                <a:sym typeface="+mn-ea"/>
              </a:rPr>
              <a:t>(22MH1A0571)</a:t>
            </a:r>
            <a:endParaRPr lang="en-IN" altLang="en-US" b="1">
              <a:solidFill>
                <a:schemeClr val="tx2"/>
              </a:solidFill>
              <a:latin typeface="Times New Roman" panose="02020603050405020304" charset="0"/>
              <a:cs typeface="Times New Roman" panose="020206030504050203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347345"/>
            <a:ext cx="8229600" cy="1348740"/>
          </a:xfrm>
        </p:spPr>
        <p:txBody>
          <a:bodyPr/>
          <a:p>
            <a:pPr algn="l"/>
            <a:r>
              <a:rPr lang="en-US" sz="2400" b="1" u="sng">
                <a:latin typeface="Times New Roman" panose="02020603050405020304" charset="0"/>
                <a:cs typeface="Times New Roman" panose="02020603050405020304" charset="0"/>
                <a:sym typeface="+mn-ea"/>
              </a:rPr>
              <a:t>Deep Learning Framework:</a:t>
            </a:r>
            <a:br>
              <a:rPr lang="en-US" sz="2400" b="1" u="sng">
                <a:latin typeface="Times New Roman" panose="02020603050405020304" charset="0"/>
                <a:cs typeface="Times New Roman" panose="02020603050405020304" charset="0"/>
              </a:rPr>
            </a:br>
            <a:r>
              <a:rPr lang="en-US" sz="2000">
                <a:latin typeface="Times New Roman" panose="02020603050405020304" charset="0"/>
                <a:cs typeface="Times New Roman" panose="02020603050405020304" charset="0"/>
              </a:rPr>
              <a:t>DNN (Deep Neural Network) module in OpenCV:</a:t>
            </a:r>
            <a:br>
              <a:rPr lang="en-US" sz="2000">
                <a:latin typeface="Times New Roman" panose="02020603050405020304" charset="0"/>
                <a:cs typeface="Times New Roman" panose="02020603050405020304" charset="0"/>
              </a:rPr>
            </a:br>
            <a:r>
              <a:rPr lang="en-US" sz="2000">
                <a:latin typeface="Times New Roman" panose="02020603050405020304" charset="0"/>
                <a:cs typeface="Times New Roman" panose="02020603050405020304" charset="0"/>
              </a:rPr>
              <a:t>Loads pre-trained Caffe models for age and gender classification.</a:t>
            </a:r>
            <a:br>
              <a:rPr lang="en-US" sz="2000">
                <a:latin typeface="Times New Roman" panose="02020603050405020304" charset="0"/>
                <a:cs typeface="Times New Roman" panose="02020603050405020304" charset="0"/>
              </a:rPr>
            </a:br>
            <a:r>
              <a:rPr lang="en-US" sz="2000">
                <a:latin typeface="Times New Roman" panose="02020603050405020304" charset="0"/>
                <a:cs typeface="Times New Roman" panose="02020603050405020304" charset="0"/>
              </a:rPr>
              <a:t>Processes images through the network to obtain predictions.</a:t>
            </a:r>
            <a:endParaRPr lang="en-US" sz="2000">
              <a:latin typeface="Times New Roman" panose="02020603050405020304" charset="0"/>
              <a:cs typeface="Times New Roman" panose="02020603050405020304" charset="0"/>
            </a:endParaRPr>
          </a:p>
        </p:txBody>
      </p:sp>
      <p:sp>
        <p:nvSpPr>
          <p:cNvPr id="3" name="Content Placeholder 2"/>
          <p:cNvSpPr>
            <a:spLocks noGrp="1"/>
          </p:cNvSpPr>
          <p:nvPr>
            <p:ph idx="1"/>
          </p:nvPr>
        </p:nvSpPr>
        <p:spPr>
          <a:xfrm>
            <a:off x="457200" y="1804035"/>
            <a:ext cx="8229600" cy="4713605"/>
          </a:xfrm>
        </p:spPr>
        <p:txBody>
          <a:bodyPr/>
          <a:p>
            <a:pPr marL="0" indent="0">
              <a:buNone/>
            </a:pPr>
            <a:r>
              <a:rPr lang="en-US" sz="2400" b="1" u="sng">
                <a:latin typeface="Times New Roman" panose="02020603050405020304" charset="0"/>
                <a:cs typeface="Times New Roman" panose="02020603050405020304" charset="0"/>
              </a:rPr>
              <a:t>Image Processing Techniques:</a:t>
            </a:r>
            <a:endParaRPr lang="en-US" sz="2400" b="1" u="sng">
              <a:latin typeface="Times New Roman" panose="02020603050405020304" charset="0"/>
              <a:cs typeface="Times New Roman" panose="02020603050405020304" charset="0"/>
            </a:endParaRPr>
          </a:p>
          <a:p>
            <a:r>
              <a:rPr lang="en-US" sz="2000" u="sng">
                <a:latin typeface="Times New Roman" panose="02020603050405020304" charset="0"/>
                <a:cs typeface="Times New Roman" panose="02020603050405020304" charset="0"/>
              </a:rPr>
              <a:t>Blob Extraction:</a:t>
            </a:r>
            <a:r>
              <a:rPr lang="en-US" sz="2000">
                <a:latin typeface="Times New Roman" panose="02020603050405020304" charset="0"/>
                <a:cs typeface="Times New Roman" panose="02020603050405020304" charset="0"/>
              </a:rPr>
              <a:t> Converts images to a format suitable for deep learning models, adjusting size and normalization.</a:t>
            </a:r>
            <a:endParaRPr lang="en-US" sz="2000">
              <a:latin typeface="Times New Roman" panose="02020603050405020304" charset="0"/>
              <a:cs typeface="Times New Roman" panose="02020603050405020304" charset="0"/>
            </a:endParaRPr>
          </a:p>
          <a:p>
            <a:r>
              <a:rPr lang="en-US" sz="2000" u="sng">
                <a:latin typeface="Times New Roman" panose="02020603050405020304" charset="0"/>
                <a:cs typeface="Times New Roman" panose="02020603050405020304" charset="0"/>
              </a:rPr>
              <a:t>Bounding Boxes:</a:t>
            </a:r>
            <a:r>
              <a:rPr lang="en-US" sz="2000">
                <a:latin typeface="Times New Roman" panose="02020603050405020304" charset="0"/>
                <a:cs typeface="Times New Roman" panose="02020603050405020304" charset="0"/>
              </a:rPr>
              <a:t> Draws rectangles around detected faces for better visualization and results interpretation.</a:t>
            </a:r>
            <a:endParaRPr lang="en-US" sz="2000">
              <a:latin typeface="Times New Roman" panose="02020603050405020304" charset="0"/>
              <a:cs typeface="Times New Roman" panose="02020603050405020304" charset="0"/>
            </a:endParaRPr>
          </a:p>
          <a:p>
            <a:pPr marL="0" indent="0">
              <a:buNone/>
            </a:pPr>
            <a:r>
              <a:rPr lang="en-US" sz="2400" b="1" u="sng">
                <a:latin typeface="Times New Roman" panose="02020603050405020304" charset="0"/>
                <a:cs typeface="Times New Roman" panose="02020603050405020304" charset="0"/>
              </a:rPr>
              <a:t>Real-Time Video Capture:</a:t>
            </a:r>
            <a:endParaRPr lang="en-US" sz="2400" b="1" u="sng">
              <a:latin typeface="Times New Roman" panose="02020603050405020304" charset="0"/>
              <a:cs typeface="Times New Roman" panose="02020603050405020304" charset="0"/>
            </a:endParaRPr>
          </a:p>
          <a:p>
            <a:r>
              <a:rPr lang="en-US" sz="2000" u="sng">
                <a:latin typeface="Times New Roman" panose="02020603050405020304" charset="0"/>
                <a:cs typeface="Times New Roman" panose="02020603050405020304" charset="0"/>
              </a:rPr>
              <a:t>cv.VideoCapture:</a:t>
            </a:r>
            <a:r>
              <a:rPr lang="en-US" sz="2000">
                <a:latin typeface="Times New Roman" panose="02020603050405020304" charset="0"/>
                <a:cs typeface="Times New Roman" panose="02020603050405020304" charset="0"/>
              </a:rPr>
              <a:t> Used to access video files or webcam streams, facilitating live analysis and interaction with users.</a:t>
            </a:r>
            <a:endParaRPr lang="en-US" sz="2000">
              <a:latin typeface="Times New Roman" panose="02020603050405020304" charset="0"/>
              <a:cs typeface="Times New Roman" panose="020206030504050203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521335"/>
          </a:xfrm>
        </p:spPr>
        <p:txBody>
          <a:bodyPr/>
          <a:p>
            <a:pPr algn="l"/>
            <a:r>
              <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rPr>
              <a:t>MODULES :</a:t>
            </a:r>
            <a:endPar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endParaRPr>
          </a:p>
        </p:txBody>
      </p:sp>
      <p:sp>
        <p:nvSpPr>
          <p:cNvPr id="3" name="Content Placeholder 2"/>
          <p:cNvSpPr>
            <a:spLocks noGrp="1"/>
          </p:cNvSpPr>
          <p:nvPr>
            <p:ph idx="1"/>
          </p:nvPr>
        </p:nvSpPr>
        <p:spPr>
          <a:xfrm>
            <a:off x="457200" y="848995"/>
            <a:ext cx="8229600" cy="5277485"/>
          </a:xfrm>
        </p:spPr>
        <p:txBody>
          <a:bodyPr/>
          <a:p>
            <a:pPr marL="0" indent="0">
              <a:buFont typeface="Wingdings" panose="05000000000000000000" charset="0"/>
              <a:buNone/>
            </a:pPr>
            <a:r>
              <a:rPr lang="en-US" sz="2400" b="1" u="sng">
                <a:effectLst>
                  <a:outerShdw blurRad="38100" dist="38100" dir="2700000" algn="tl">
                    <a:srgbClr val="000000">
                      <a:alpha val="43137"/>
                    </a:srgbClr>
                  </a:outerShdw>
                </a:effectLst>
                <a:latin typeface="Times New Roman" panose="02020603050405020304" charset="0"/>
                <a:cs typeface="Times New Roman" panose="02020603050405020304" charset="0"/>
              </a:rPr>
              <a:t>1. Data Collection and Preprocessing Module</a:t>
            </a:r>
            <a:endParaRPr lang="en-US" sz="2000">
              <a:latin typeface="Times New Roman" panose="02020603050405020304" charset="0"/>
              <a:cs typeface="Times New Roman" panose="02020603050405020304" charset="0"/>
            </a:endParaRPr>
          </a:p>
          <a:p>
            <a:pPr marL="0" indent="0">
              <a:buFont typeface="Wingdings" panose="05000000000000000000" charset="0"/>
              <a:buNone/>
            </a:pPr>
            <a:r>
              <a:rPr lang="en-US" sz="2000" b="1" u="sng">
                <a:latin typeface="Times New Roman" panose="02020603050405020304" charset="0"/>
                <a:cs typeface="Times New Roman" panose="02020603050405020304" charset="0"/>
              </a:rPr>
              <a:t>opencv-python:</a:t>
            </a:r>
            <a:r>
              <a:rPr lang="en-US" sz="2000">
                <a:latin typeface="Times New Roman" panose="02020603050405020304" charset="0"/>
                <a:cs typeface="Times New Roman" panose="02020603050405020304" charset="0"/>
              </a:rPr>
              <a:t> For image processing (resizing, cropping, etc.) and handling image formats.</a:t>
            </a:r>
            <a:endParaRPr lang="en-US" sz="2000">
              <a:latin typeface="Times New Roman" panose="02020603050405020304" charset="0"/>
              <a:cs typeface="Times New Roman" panose="02020603050405020304" charset="0"/>
            </a:endParaRPr>
          </a:p>
          <a:p>
            <a:pPr marL="0" indent="0">
              <a:buFont typeface="Wingdings" panose="05000000000000000000" charset="0"/>
              <a:buNone/>
            </a:pPr>
            <a:r>
              <a:rPr lang="en-US" sz="2000">
                <a:latin typeface="Times New Roman" panose="02020603050405020304" charset="0"/>
                <a:cs typeface="Times New Roman" panose="02020603050405020304" charset="0"/>
                <a:sym typeface="+mn-ea"/>
              </a:rPr>
              <a:t> For face detection using pre-trained Haar cascades or DNN modules.</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pip install opencv-python</a:t>
            </a:r>
            <a:endParaRPr lang="en-US" sz="2000">
              <a:latin typeface="Times New Roman" panose="02020603050405020304" charset="0"/>
              <a:cs typeface="Times New Roman" panose="02020603050405020304" charset="0"/>
            </a:endParaRPr>
          </a:p>
          <a:p>
            <a:pPr marL="0" indent="0">
              <a:buFont typeface="Wingdings" panose="05000000000000000000" charset="0"/>
              <a:buNone/>
            </a:pPr>
            <a:r>
              <a:rPr lang="en-US" sz="2000" b="1" u="sng">
                <a:latin typeface="Times New Roman" panose="02020603050405020304" charset="0"/>
                <a:cs typeface="Times New Roman" panose="02020603050405020304" charset="0"/>
              </a:rPr>
              <a:t>numpy:</a:t>
            </a:r>
            <a:r>
              <a:rPr lang="en-US" sz="2000">
                <a:latin typeface="Times New Roman" panose="02020603050405020304" charset="0"/>
                <a:cs typeface="Times New Roman" panose="02020603050405020304" charset="0"/>
              </a:rPr>
              <a:t> For handling arrays and numerical operations on image data.</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pip install numpy</a:t>
            </a:r>
            <a:endParaRPr lang="en-US" sz="2000">
              <a:latin typeface="Times New Roman" panose="02020603050405020304" charset="0"/>
              <a:cs typeface="Times New Roman" panose="02020603050405020304" charset="0"/>
            </a:endParaRPr>
          </a:p>
          <a:p>
            <a:pPr marL="0" indent="0">
              <a:buFont typeface="Wingdings" panose="05000000000000000000" charset="0"/>
              <a:buNone/>
            </a:pPr>
            <a:r>
              <a:rPr lang="en-US" sz="2000" b="1" u="sng">
                <a:latin typeface="Times New Roman" panose="02020603050405020304" charset="0"/>
                <a:cs typeface="Times New Roman" panose="02020603050405020304" charset="0"/>
              </a:rPr>
              <a:t>pandas:</a:t>
            </a:r>
            <a:r>
              <a:rPr lang="en-US" sz="2000">
                <a:latin typeface="Times New Roman" panose="02020603050405020304" charset="0"/>
                <a:cs typeface="Times New Roman" panose="02020603050405020304" charset="0"/>
              </a:rPr>
              <a:t> For managing datasets (labels, paths, etc.).</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pip install pandas</a:t>
            </a:r>
            <a:endParaRPr lang="en-US" sz="2000">
              <a:latin typeface="Times New Roman" panose="02020603050405020304" charset="0"/>
              <a:cs typeface="Times New Roman" panose="02020603050405020304" charset="0"/>
            </a:endParaRPr>
          </a:p>
          <a:p>
            <a:endParaRPr lang="en-US" sz="2000">
              <a:latin typeface="Times New Roman" panose="02020603050405020304" charset="0"/>
              <a:cs typeface="Times New Roman" panose="02020603050405020304" charset="0"/>
            </a:endParaRPr>
          </a:p>
          <a:p>
            <a:pPr marL="0" indent="0">
              <a:buNone/>
            </a:pPr>
            <a:r>
              <a:rPr lang="en-US" sz="2400" b="1" u="sng">
                <a:effectLst>
                  <a:outerShdw blurRad="38100" dist="38100" dir="2700000" algn="tl">
                    <a:srgbClr val="000000">
                      <a:alpha val="43137"/>
                    </a:srgbClr>
                  </a:outerShdw>
                </a:effectLst>
                <a:latin typeface="Times New Roman" panose="02020603050405020304" charset="0"/>
                <a:cs typeface="Times New Roman" panose="02020603050405020304" charset="0"/>
              </a:rPr>
              <a:t>2. Face Detection Module</a:t>
            </a:r>
            <a:endParaRPr lang="en-US" sz="2400" b="1" u="sng">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marL="0" indent="0">
              <a:buNone/>
            </a:pPr>
            <a:r>
              <a:rPr lang="en-US" sz="2000" b="1" u="sng">
                <a:latin typeface="Times New Roman" panose="02020603050405020304" charset="0"/>
                <a:cs typeface="Times New Roman" panose="02020603050405020304" charset="0"/>
              </a:rPr>
              <a:t>mtcnn:</a:t>
            </a:r>
            <a:r>
              <a:rPr lang="en-US" sz="2000">
                <a:latin typeface="Times New Roman" panose="02020603050405020304" charset="0"/>
                <a:cs typeface="Times New Roman" panose="02020603050405020304" charset="0"/>
              </a:rPr>
              <a:t> For detecting faces and facial landmarks in images.</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pip install mtcnn</a:t>
            </a:r>
            <a:endParaRPr lang="en-US" sz="2000">
              <a:latin typeface="Times New Roman" panose="02020603050405020304" charset="0"/>
              <a:cs typeface="Times New Roman" panose="02020603050405020304" charset="0"/>
            </a:endParaRPr>
          </a:p>
          <a:p>
            <a:pPr marL="0" indent="0">
              <a:buNone/>
            </a:pPr>
            <a:endParaRPr lang="en-US" sz="2000">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106045"/>
            <a:ext cx="8229600" cy="181610"/>
          </a:xfrm>
        </p:spPr>
        <p:txBody>
          <a:bodyPr/>
          <a:p>
            <a:endParaRPr lang="en-US"/>
          </a:p>
        </p:txBody>
      </p:sp>
      <p:sp>
        <p:nvSpPr>
          <p:cNvPr id="3" name="Content Placeholder 2"/>
          <p:cNvSpPr>
            <a:spLocks noGrp="1"/>
          </p:cNvSpPr>
          <p:nvPr>
            <p:ph idx="1"/>
          </p:nvPr>
        </p:nvSpPr>
        <p:spPr>
          <a:xfrm>
            <a:off x="457200" y="459740"/>
            <a:ext cx="8229600" cy="6177280"/>
          </a:xfrm>
        </p:spPr>
        <p:txBody>
          <a:bodyPr/>
          <a:p>
            <a:pPr marL="0" indent="0">
              <a:buNone/>
            </a:pPr>
            <a:r>
              <a:rPr lang="en-US" sz="2000" b="1" u="sng">
                <a:latin typeface="Times New Roman" panose="02020603050405020304" charset="0"/>
                <a:cs typeface="Times New Roman" panose="02020603050405020304" charset="0"/>
                <a:sym typeface="+mn-ea"/>
              </a:rPr>
              <a:t>dlib:</a:t>
            </a:r>
            <a:r>
              <a:rPr lang="en-US" sz="2000">
                <a:latin typeface="Times New Roman" panose="02020603050405020304" charset="0"/>
                <a:cs typeface="Times New Roman" panose="02020603050405020304" charset="0"/>
                <a:sym typeface="+mn-ea"/>
              </a:rPr>
              <a:t> For facial detection, tracking, and face alignment.</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sym typeface="+mn-ea"/>
              </a:rPr>
              <a:t>pip install dlib</a:t>
            </a:r>
            <a:endParaRPr lang="en-US" sz="2000">
              <a:latin typeface="Times New Roman" panose="02020603050405020304" charset="0"/>
              <a:cs typeface="Times New Roman" panose="02020603050405020304" charset="0"/>
            </a:endParaRPr>
          </a:p>
          <a:p>
            <a:pPr marL="0" indent="0">
              <a:buNone/>
            </a:pPr>
            <a:r>
              <a:rPr lang="en-US" sz="2000" b="1" u="sng">
                <a:latin typeface="Times New Roman" panose="02020603050405020304" charset="0"/>
                <a:cs typeface="Times New Roman" panose="02020603050405020304" charset="0"/>
                <a:sym typeface="+mn-ea"/>
              </a:rPr>
              <a:t>tensorflow or pytorch:</a:t>
            </a:r>
            <a:r>
              <a:rPr lang="en-US" sz="2000">
                <a:latin typeface="Times New Roman" panose="02020603050405020304" charset="0"/>
                <a:cs typeface="Times New Roman" panose="02020603050405020304" charset="0"/>
                <a:sym typeface="+mn-ea"/>
              </a:rPr>
              <a:t> For using YOLO or SSD models for face detection.</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sym typeface="+mn-ea"/>
              </a:rPr>
              <a:t>pip install tensorflow   # For TensorFlow</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sym typeface="+mn-ea"/>
              </a:rPr>
              <a:t>pip install torch        # For PyTorch</a:t>
            </a:r>
            <a:endParaRPr lang="en-US" sz="2000">
              <a:latin typeface="Times New Roman" panose="02020603050405020304" charset="0"/>
              <a:cs typeface="Times New Roman" panose="02020603050405020304" charset="0"/>
              <a:sym typeface="+mn-ea"/>
            </a:endParaRPr>
          </a:p>
          <a:p>
            <a:endParaRPr lang="en-US" sz="2000">
              <a:latin typeface="Times New Roman" panose="02020603050405020304" charset="0"/>
              <a:cs typeface="Times New Roman" panose="02020603050405020304" charset="0"/>
              <a:sym typeface="+mn-ea"/>
            </a:endParaRPr>
          </a:p>
          <a:p>
            <a:pPr marL="0" indent="0">
              <a:buNone/>
            </a:pPr>
            <a:r>
              <a:rPr lang="en-IN" altLang="en-US" sz="2400" b="1" u="sng">
                <a:effectLst>
                  <a:outerShdw blurRad="38100" dist="38100" dir="2700000" algn="tl">
                    <a:srgbClr val="000000">
                      <a:alpha val="43137"/>
                    </a:srgbClr>
                  </a:outerShdw>
                </a:effectLst>
                <a:latin typeface="Times New Roman" panose="02020603050405020304" charset="0"/>
                <a:cs typeface="Times New Roman" panose="02020603050405020304" charset="0"/>
                <a:sym typeface="+mn-ea"/>
              </a:rPr>
              <a:t>3. </a:t>
            </a:r>
            <a:r>
              <a:rPr lang="en-US" sz="2400" b="1" u="sng">
                <a:effectLst>
                  <a:outerShdw blurRad="38100" dist="38100" dir="2700000" algn="tl">
                    <a:srgbClr val="000000">
                      <a:alpha val="43137"/>
                    </a:srgbClr>
                  </a:outerShdw>
                </a:effectLst>
                <a:latin typeface="Times New Roman" panose="02020603050405020304" charset="0"/>
                <a:cs typeface="Times New Roman" panose="02020603050405020304" charset="0"/>
                <a:sym typeface="+mn-ea"/>
              </a:rPr>
              <a:t>Gender Classification</a:t>
            </a:r>
            <a:r>
              <a:rPr lang="en-IN" altLang="en-US" sz="2400" b="1" u="sng">
                <a:effectLst>
                  <a:outerShdw blurRad="38100" dist="38100" dir="2700000" algn="tl">
                    <a:srgbClr val="000000">
                      <a:alpha val="43137"/>
                    </a:srgbClr>
                  </a:outerShdw>
                </a:effectLst>
                <a:latin typeface="Times New Roman" panose="02020603050405020304" charset="0"/>
                <a:cs typeface="Times New Roman" panose="02020603050405020304" charset="0"/>
                <a:sym typeface="+mn-ea"/>
              </a:rPr>
              <a:t> , Feature Extraction  and Age   Estimation Module:</a:t>
            </a:r>
            <a:endParaRPr lang="en-IN" altLang="en-US" sz="2400" b="1" u="sng">
              <a:effectLst>
                <a:outerShdw blurRad="38100" dist="38100" dir="2700000" algn="tl">
                  <a:srgbClr val="000000">
                    <a:alpha val="43137"/>
                  </a:srgbClr>
                </a:outerShdw>
              </a:effectLst>
              <a:latin typeface="Times New Roman" panose="02020603050405020304" charset="0"/>
              <a:cs typeface="Times New Roman" panose="02020603050405020304" charset="0"/>
              <a:sym typeface="+mn-ea"/>
            </a:endParaRPr>
          </a:p>
          <a:p>
            <a:pPr marL="0" indent="0">
              <a:buNone/>
            </a:pPr>
            <a:r>
              <a:rPr lang="en-IN" altLang="en-US" sz="2000" b="1" u="sng">
                <a:latin typeface="Times New Roman" panose="02020603050405020304" charset="0"/>
                <a:cs typeface="Times New Roman" panose="02020603050405020304" charset="0"/>
                <a:sym typeface="+mn-ea"/>
              </a:rPr>
              <a:t>scikit-learn:</a:t>
            </a:r>
            <a:r>
              <a:rPr lang="en-IN" altLang="en-US" sz="2000">
                <a:latin typeface="Times New Roman" panose="02020603050405020304" charset="0"/>
                <a:cs typeface="Times New Roman" panose="02020603050405020304" charset="0"/>
                <a:sym typeface="+mn-ea"/>
              </a:rPr>
              <a:t> For any additional feature extraction or preprocessing tasks.</a:t>
            </a:r>
            <a:endParaRPr lang="en-IN" altLang="en-US" sz="2000">
              <a:latin typeface="Times New Roman" panose="02020603050405020304" charset="0"/>
              <a:cs typeface="Times New Roman" panose="02020603050405020304" charset="0"/>
              <a:sym typeface="+mn-ea"/>
            </a:endParaRPr>
          </a:p>
          <a:p>
            <a:r>
              <a:rPr lang="en-IN" altLang="en-US" sz="2000">
                <a:latin typeface="Times New Roman" panose="02020603050405020304" charset="0"/>
                <a:cs typeface="Times New Roman" panose="02020603050405020304" charset="0"/>
                <a:sym typeface="+mn-ea"/>
              </a:rPr>
              <a:t>pip install scikit-learn</a:t>
            </a:r>
            <a:endParaRPr lang="en-IN" altLang="en-US" sz="2000">
              <a:latin typeface="Times New Roman" panose="02020603050405020304" charset="0"/>
              <a:cs typeface="Times New Roman" panose="02020603050405020304" charset="0"/>
              <a:sym typeface="+mn-ea"/>
            </a:endParaRPr>
          </a:p>
          <a:p>
            <a:pPr marL="0" indent="0">
              <a:buNone/>
            </a:pPr>
            <a:r>
              <a:rPr lang="en-IN" altLang="en-US" sz="2000" b="1" u="sng">
                <a:latin typeface="Times New Roman" panose="02020603050405020304" charset="0"/>
                <a:cs typeface="Times New Roman" panose="02020603050405020304" charset="0"/>
                <a:sym typeface="+mn-ea"/>
              </a:rPr>
              <a:t>tensorflow/keras:</a:t>
            </a:r>
            <a:r>
              <a:rPr lang="en-IN" altLang="en-US" sz="2000">
                <a:latin typeface="Times New Roman" panose="02020603050405020304" charset="0"/>
                <a:cs typeface="Times New Roman" panose="02020603050405020304" charset="0"/>
                <a:sym typeface="+mn-ea"/>
              </a:rPr>
              <a:t> For building and training neural networks for gender classification.</a:t>
            </a:r>
            <a:endParaRPr lang="en-IN" altLang="en-US" sz="2000">
              <a:latin typeface="Times New Roman" panose="02020603050405020304" charset="0"/>
              <a:cs typeface="Times New Roman" panose="02020603050405020304" charset="0"/>
              <a:sym typeface="+mn-ea"/>
            </a:endParaRPr>
          </a:p>
          <a:p>
            <a:r>
              <a:rPr lang="en-IN" altLang="en-US" sz="2000">
                <a:latin typeface="Times New Roman" panose="02020603050405020304" charset="0"/>
                <a:cs typeface="Times New Roman" panose="02020603050405020304" charset="0"/>
                <a:sym typeface="+mn-ea"/>
              </a:rPr>
              <a:t>pip install tensorflow keras scikit-learn</a:t>
            </a:r>
            <a:endParaRPr lang="en-IN" altLang="en-US" sz="2000">
              <a:latin typeface="Times New Roman" panose="02020603050405020304" charset="0"/>
              <a:cs typeface="Times New Roman" panose="02020603050405020304" charset="0"/>
              <a:sym typeface="+mn-ea"/>
            </a:endParaRPr>
          </a:p>
          <a:p>
            <a:pPr marL="0" indent="0">
              <a:buNone/>
            </a:pPr>
            <a:r>
              <a:rPr lang="en-IN" alt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sym typeface="+mn-ea"/>
              </a:rPr>
              <a:t>4. Evaluation and Testing Module</a:t>
            </a:r>
            <a:endParaRPr lang="en-IN" altLang="en-US" sz="2000">
              <a:latin typeface="Times New Roman" panose="02020603050405020304" charset="0"/>
              <a:cs typeface="Times New Roman" panose="02020603050405020304" charset="0"/>
              <a:sym typeface="+mn-ea"/>
            </a:endParaRPr>
          </a:p>
          <a:p>
            <a:pPr marL="0" indent="0">
              <a:buNone/>
            </a:pPr>
            <a:r>
              <a:rPr lang="en-IN" altLang="en-US" sz="2000" b="1" u="sng">
                <a:latin typeface="Times New Roman" panose="02020603050405020304" charset="0"/>
                <a:cs typeface="Times New Roman" panose="02020603050405020304" charset="0"/>
                <a:sym typeface="+mn-ea"/>
              </a:rPr>
              <a:t>matplotlib or seaborn:</a:t>
            </a:r>
            <a:r>
              <a:rPr lang="en-IN" altLang="en-US" sz="2000">
                <a:latin typeface="Times New Roman" panose="02020603050405020304" charset="0"/>
                <a:cs typeface="Times New Roman" panose="02020603050405020304" charset="0"/>
                <a:sym typeface="+mn-ea"/>
              </a:rPr>
              <a:t> For visualizing confusion matrices and performance metrics.</a:t>
            </a:r>
            <a:endParaRPr lang="en-IN" altLang="en-US" sz="2000">
              <a:latin typeface="Times New Roman" panose="02020603050405020304" charset="0"/>
              <a:cs typeface="Times New Roman" panose="02020603050405020304" charset="0"/>
              <a:sym typeface="+mn-ea"/>
            </a:endParaRPr>
          </a:p>
          <a:p>
            <a:r>
              <a:rPr lang="en-IN" altLang="en-US" sz="2000">
                <a:latin typeface="Times New Roman" panose="02020603050405020304" charset="0"/>
                <a:cs typeface="Times New Roman" panose="02020603050405020304" charset="0"/>
                <a:sym typeface="+mn-ea"/>
              </a:rPr>
              <a:t>pip install scikit-learn matplotlib seaborn</a:t>
            </a:r>
            <a:endParaRPr lang="en-IN" altLang="en-US" sz="2000">
              <a:latin typeface="Times New Roman" panose="02020603050405020304" charset="0"/>
              <a:cs typeface="Times New Roman" panose="02020603050405020304" charset="0"/>
              <a:sym typeface="+mn-ea"/>
            </a:endParaRPr>
          </a:p>
          <a:p>
            <a:pPr marL="0" indent="0">
              <a:buNone/>
            </a:pPr>
            <a:endParaRPr lang="en-US" sz="2000">
              <a:latin typeface="Times New Roman" panose="02020603050405020304" charset="0"/>
              <a:cs typeface="Times New Roman" panose="02020603050405020304" charset="0"/>
            </a:endParaRPr>
          </a:p>
          <a:p>
            <a:pPr marL="0" indent="0">
              <a:buNone/>
            </a:pPr>
            <a:endParaRPr lang="en-US" sz="2000">
              <a:latin typeface="Times New Roman" panose="02020603050405020304" charset="0"/>
              <a:cs typeface="Times New Roman" panose="0202060305040502030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643890"/>
          </a:xfrm>
        </p:spPr>
        <p:txBody>
          <a:bodyPr/>
          <a:p>
            <a:pPr algn="l"/>
            <a:r>
              <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rPr>
              <a:t>CODE IMPLEMENTATION :</a:t>
            </a:r>
            <a:endPar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endParaRPr>
          </a:p>
        </p:txBody>
      </p:sp>
      <p:pic>
        <p:nvPicPr>
          <p:cNvPr id="4" name="Content Placeholder 3" descr="Screenshot 2024-09-23 000057"/>
          <p:cNvPicPr>
            <a:picLocks noChangeAspect="1"/>
          </p:cNvPicPr>
          <p:nvPr>
            <p:ph idx="1"/>
          </p:nvPr>
        </p:nvPicPr>
        <p:blipFill>
          <a:blip r:embed="rId1"/>
          <a:stretch>
            <a:fillRect/>
          </a:stretch>
        </p:blipFill>
        <p:spPr>
          <a:xfrm>
            <a:off x="539115" y="1772285"/>
            <a:ext cx="7784465" cy="4368800"/>
          </a:xfrm>
          <a:prstGeom prst="rect">
            <a:avLst/>
          </a:prstGeom>
          <a:blipFill>
            <a:blip r:embed="rId2"/>
            <a:tile tx="0" ty="0" sx="100000" sy="100000" flip="none" algn="tl"/>
          </a:blipFill>
        </p:spPr>
      </p:pic>
      <p:sp>
        <p:nvSpPr>
          <p:cNvPr id="5" name="Text Box 4"/>
          <p:cNvSpPr txBox="1"/>
          <p:nvPr/>
        </p:nvSpPr>
        <p:spPr>
          <a:xfrm>
            <a:off x="539115" y="1060450"/>
            <a:ext cx="6939915" cy="368300"/>
          </a:xfrm>
          <a:prstGeom prst="rect">
            <a:avLst/>
          </a:prstGeom>
          <a:noFill/>
        </p:spPr>
        <p:txBody>
          <a:bodyPr wrap="square" rtlCol="0">
            <a:spAutoFit/>
          </a:bodyPr>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First open Visual Studio Code App.</a:t>
            </a:r>
            <a:endParaRPr lang="en-IN" altLang="en-US">
              <a:latin typeface="Times New Roman" panose="02020603050405020304" charset="0"/>
              <a:cs typeface="Times New Roman" panose="0202060305040502030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240665"/>
          </a:xfrm>
        </p:spPr>
        <p:txBody>
          <a:bodyPr/>
          <a:p>
            <a:endParaRPr lang="en-US"/>
          </a:p>
        </p:txBody>
      </p:sp>
      <p:pic>
        <p:nvPicPr>
          <p:cNvPr id="4" name="Content Placeholder 3" descr="Screenshot 2024-09-23 000132"/>
          <p:cNvPicPr>
            <a:picLocks noChangeAspect="1"/>
          </p:cNvPicPr>
          <p:nvPr>
            <p:ph idx="1"/>
          </p:nvPr>
        </p:nvPicPr>
        <p:blipFill>
          <a:blip r:embed="rId1"/>
          <a:stretch>
            <a:fillRect/>
          </a:stretch>
        </p:blipFill>
        <p:spPr>
          <a:xfrm>
            <a:off x="827405" y="1628775"/>
            <a:ext cx="7522210" cy="5036820"/>
          </a:xfrm>
          <a:prstGeom prst="rect">
            <a:avLst/>
          </a:prstGeom>
        </p:spPr>
      </p:pic>
      <p:sp>
        <p:nvSpPr>
          <p:cNvPr id="5" name="Text Box 4"/>
          <p:cNvSpPr txBox="1"/>
          <p:nvPr/>
        </p:nvSpPr>
        <p:spPr>
          <a:xfrm>
            <a:off x="847090" y="607060"/>
            <a:ext cx="7387590" cy="826135"/>
          </a:xfrm>
          <a:prstGeom prst="rect">
            <a:avLst/>
          </a:prstGeom>
          <a:noFill/>
        </p:spPr>
        <p:txBody>
          <a:bodyPr wrap="square" rtlCol="0">
            <a:noAutofit/>
          </a:bodyPr>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First go file option in menu .</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Next click on open folder.</a:t>
            </a:r>
            <a:endParaRPr lang="en-IN" altLang="en-US">
              <a:latin typeface="Times New Roman" panose="02020603050405020304" charset="0"/>
              <a:cs typeface="Times New Roman" panose="02020603050405020304" charset="0"/>
            </a:endParaRPr>
          </a:p>
        </p:txBody>
      </p:sp>
      <p:cxnSp>
        <p:nvCxnSpPr>
          <p:cNvPr id="6" name="Straight Arrow Connector 5"/>
          <p:cNvCxnSpPr/>
          <p:nvPr/>
        </p:nvCxnSpPr>
        <p:spPr>
          <a:xfrm flipH="1">
            <a:off x="2699385" y="2708910"/>
            <a:ext cx="1152525" cy="0"/>
          </a:xfrm>
          <a:prstGeom prst="straightConnector1">
            <a:avLst/>
          </a:prstGeom>
          <a:ln w="31750" cap="rnd">
            <a:solidFill>
              <a:srgbClr val="FFFF00"/>
            </a:solidFill>
            <a:round/>
            <a:tailEnd type="arrow" w="med" len="med"/>
          </a:ln>
        </p:spPr>
        <p:style>
          <a:lnRef idx="0">
            <a:srgbClr val="FFFFFF"/>
          </a:lnRef>
          <a:fillRef idx="0">
            <a:srgbClr val="FFFFFF"/>
          </a:fillRef>
          <a:effectRef idx="0">
            <a:srgbClr val="FFFFFF"/>
          </a:effectRef>
          <a:fontRef idx="minor">
            <a:schemeClr val="tx1"/>
          </a:fontRef>
        </p:style>
      </p:cxnSp>
      <p:cxnSp>
        <p:nvCxnSpPr>
          <p:cNvPr id="8" name="Straight Arrow Connector 7"/>
          <p:cNvCxnSpPr/>
          <p:nvPr/>
        </p:nvCxnSpPr>
        <p:spPr>
          <a:xfrm flipH="1" flipV="1">
            <a:off x="1187450" y="1700530"/>
            <a:ext cx="2016125" cy="360045"/>
          </a:xfrm>
          <a:prstGeom prst="straightConnector1">
            <a:avLst/>
          </a:prstGeom>
          <a:ln w="31750" cap="rnd">
            <a:solidFill>
              <a:srgbClr val="FFFF00"/>
            </a:solidFill>
            <a:round/>
            <a:tailEnd type="arrow" w="med" len="med"/>
          </a:ln>
        </p:spPr>
        <p:style>
          <a:lnRef idx="0">
            <a:srgbClr val="FFFFFF"/>
          </a:lnRef>
          <a:fillRef idx="0">
            <a:srgbClr val="FFFFFF"/>
          </a:fillRef>
          <a:effectRef idx="0">
            <a:srgbClr val="FFFFFF"/>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130175"/>
          </a:xfrm>
        </p:spPr>
        <p:txBody>
          <a:bodyPr/>
          <a:p>
            <a:endParaRPr lang="en-US"/>
          </a:p>
        </p:txBody>
      </p:sp>
      <p:pic>
        <p:nvPicPr>
          <p:cNvPr id="4" name="Content Placeholder 3" descr="Screenshot 2024-09-23 000232"/>
          <p:cNvPicPr>
            <a:picLocks noChangeAspect="1"/>
          </p:cNvPicPr>
          <p:nvPr>
            <p:ph idx="1"/>
          </p:nvPr>
        </p:nvPicPr>
        <p:blipFill>
          <a:blip r:embed="rId1"/>
          <a:stretch>
            <a:fillRect/>
          </a:stretch>
        </p:blipFill>
        <p:spPr>
          <a:xfrm>
            <a:off x="988060" y="1614805"/>
            <a:ext cx="7166610" cy="5151755"/>
          </a:xfrm>
          <a:prstGeom prst="rect">
            <a:avLst/>
          </a:prstGeom>
        </p:spPr>
      </p:pic>
      <p:cxnSp>
        <p:nvCxnSpPr>
          <p:cNvPr id="5" name="Straight Arrow Connector 4"/>
          <p:cNvCxnSpPr/>
          <p:nvPr/>
        </p:nvCxnSpPr>
        <p:spPr>
          <a:xfrm flipH="1">
            <a:off x="2627630" y="3095625"/>
            <a:ext cx="1360170" cy="333375"/>
          </a:xfrm>
          <a:prstGeom prst="straightConnector1">
            <a:avLst/>
          </a:prstGeom>
          <a:ln w="31750" cap="rnd">
            <a:gradFill>
              <a:gsLst>
                <a:gs pos="0">
                  <a:srgbClr val="7B32B2"/>
                </a:gs>
                <a:gs pos="100000">
                  <a:srgbClr val="401A5D"/>
                </a:gs>
              </a:gsLst>
            </a:gradFill>
            <a:round/>
            <a:tailEnd type="arrow" w="med" len="med"/>
          </a:ln>
        </p:spPr>
        <p:style>
          <a:lnRef idx="0">
            <a:srgbClr val="FFFFFF"/>
          </a:lnRef>
          <a:fillRef idx="0">
            <a:srgbClr val="FFFFFF"/>
          </a:fillRef>
          <a:effectRef idx="0">
            <a:srgbClr val="FFFFFF"/>
          </a:effectRef>
          <a:fontRef idx="minor">
            <a:schemeClr val="tx1"/>
          </a:fontRef>
        </p:style>
      </p:cxnSp>
      <p:cxnSp>
        <p:nvCxnSpPr>
          <p:cNvPr id="6" name="Straight Arrow Connector 5"/>
          <p:cNvCxnSpPr/>
          <p:nvPr/>
        </p:nvCxnSpPr>
        <p:spPr>
          <a:xfrm flipH="1" flipV="1">
            <a:off x="4787900" y="4293235"/>
            <a:ext cx="791845" cy="864235"/>
          </a:xfrm>
          <a:prstGeom prst="straightConnector1">
            <a:avLst/>
          </a:prstGeom>
          <a:ln w="31750" cap="rnd">
            <a:gradFill>
              <a:gsLst>
                <a:gs pos="0">
                  <a:srgbClr val="7B32B2"/>
                </a:gs>
                <a:gs pos="100000">
                  <a:srgbClr val="401A5D"/>
                </a:gs>
              </a:gsLst>
            </a:gradFill>
            <a:round/>
            <a:tailEnd type="arrow" w="med" len="med"/>
          </a:ln>
        </p:spPr>
        <p:style>
          <a:lnRef idx="0">
            <a:srgbClr val="FFFFFF"/>
          </a:lnRef>
          <a:fillRef idx="0">
            <a:srgbClr val="FFFFFF"/>
          </a:fillRef>
          <a:effectRef idx="0">
            <a:srgbClr val="FFFFFF"/>
          </a:effectRef>
          <a:fontRef idx="minor">
            <a:schemeClr val="tx1"/>
          </a:fontRef>
        </p:style>
      </p:cxnSp>
      <p:sp>
        <p:nvSpPr>
          <p:cNvPr id="7" name="Text Box 6"/>
          <p:cNvSpPr txBox="1"/>
          <p:nvPr/>
        </p:nvSpPr>
        <p:spPr>
          <a:xfrm>
            <a:off x="1035050" y="741045"/>
            <a:ext cx="7075170" cy="755015"/>
          </a:xfrm>
          <a:prstGeom prst="rect">
            <a:avLst/>
          </a:prstGeom>
          <a:noFill/>
        </p:spPr>
        <p:txBody>
          <a:bodyPr wrap="square" rtlCol="0">
            <a:noAutofit/>
          </a:bodyPr>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Go to D drive and click on</a:t>
            </a:r>
            <a:r>
              <a:rPr lang="en-IN" altLang="en-US" b="1">
                <a:latin typeface="Times New Roman" panose="02020603050405020304" charset="0"/>
                <a:cs typeface="Times New Roman" panose="02020603050405020304" charset="0"/>
              </a:rPr>
              <a:t> project folder.</a:t>
            </a:r>
            <a:endParaRPr lang="en-IN" altLang="en-US" b="1">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Then click on select folder option.</a:t>
            </a:r>
            <a:endParaRPr lang="en-IN" altLang="en-US">
              <a:latin typeface="Times New Roman" panose="02020603050405020304" charset="0"/>
              <a:cs typeface="Times New Roman" panose="0202060305040502030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220980"/>
          </a:xfrm>
        </p:spPr>
        <p:txBody>
          <a:bodyPr/>
          <a:p>
            <a:endParaRPr lang="en-US"/>
          </a:p>
        </p:txBody>
      </p:sp>
      <p:pic>
        <p:nvPicPr>
          <p:cNvPr id="4" name="Content Placeholder 3" descr="Screenshot 2024-09-23 000412"/>
          <p:cNvPicPr>
            <a:picLocks noChangeAspect="1"/>
          </p:cNvPicPr>
          <p:nvPr>
            <p:ph idx="1"/>
          </p:nvPr>
        </p:nvPicPr>
        <p:blipFill>
          <a:blip r:embed="rId1"/>
          <a:stretch>
            <a:fillRect/>
          </a:stretch>
        </p:blipFill>
        <p:spPr>
          <a:xfrm>
            <a:off x="457200" y="1286510"/>
            <a:ext cx="8229600" cy="5203825"/>
          </a:xfrm>
          <a:prstGeom prst="rect">
            <a:avLst/>
          </a:prstGeom>
        </p:spPr>
      </p:pic>
      <p:sp>
        <p:nvSpPr>
          <p:cNvPr id="5" name="Text Box 4"/>
          <p:cNvSpPr txBox="1"/>
          <p:nvPr/>
        </p:nvSpPr>
        <p:spPr>
          <a:xfrm>
            <a:off x="695960" y="762000"/>
            <a:ext cx="6581140" cy="368300"/>
          </a:xfrm>
          <a:prstGeom prst="rect">
            <a:avLst/>
          </a:prstGeom>
          <a:noFill/>
        </p:spPr>
        <p:txBody>
          <a:bodyPr wrap="square" rtlCol="0">
            <a:spAutoFit/>
          </a:bodyPr>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Go to </a:t>
            </a:r>
            <a:r>
              <a:rPr lang="en-IN" altLang="en-US" b="1">
                <a:latin typeface="Times New Roman" panose="02020603050405020304" charset="0"/>
                <a:cs typeface="Times New Roman" panose="02020603050405020304" charset="0"/>
              </a:rPr>
              <a:t>gender_age.py</a:t>
            </a:r>
            <a:r>
              <a:rPr lang="en-IN" altLang="en-US">
                <a:latin typeface="Times New Roman" panose="02020603050405020304" charset="0"/>
                <a:cs typeface="Times New Roman" panose="02020603050405020304" charset="0"/>
              </a:rPr>
              <a:t> python code file and open it.</a:t>
            </a:r>
            <a:endParaRPr lang="en-IN" altLang="en-US">
              <a:latin typeface="Times New Roman" panose="02020603050405020304" charset="0"/>
              <a:cs typeface="Times New Roman" panose="02020603050405020304" charset="0"/>
            </a:endParaRPr>
          </a:p>
        </p:txBody>
      </p:sp>
      <p:cxnSp>
        <p:nvCxnSpPr>
          <p:cNvPr id="6" name="Straight Arrow Connector 5"/>
          <p:cNvCxnSpPr/>
          <p:nvPr/>
        </p:nvCxnSpPr>
        <p:spPr>
          <a:xfrm flipH="1" flipV="1">
            <a:off x="1403350" y="2997200"/>
            <a:ext cx="360045" cy="791845"/>
          </a:xfrm>
          <a:prstGeom prst="straightConnector1">
            <a:avLst/>
          </a:prstGeom>
          <a:ln w="31750" cap="rnd">
            <a:solidFill>
              <a:srgbClr val="FFFF00"/>
            </a:solidFill>
            <a:round/>
            <a:tailEnd type="arrow" w="med" len="med"/>
          </a:ln>
        </p:spPr>
        <p:style>
          <a:lnRef idx="0">
            <a:srgbClr val="FFFFFF"/>
          </a:lnRef>
          <a:fillRef idx="0">
            <a:srgbClr val="FFFFFF"/>
          </a:fillRef>
          <a:effectRef idx="0">
            <a:srgbClr val="FFFFFF"/>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263525"/>
          </a:xfrm>
        </p:spPr>
        <p:txBody>
          <a:bodyPr/>
          <a:p>
            <a:endParaRPr lang="en-US"/>
          </a:p>
        </p:txBody>
      </p:sp>
      <p:pic>
        <p:nvPicPr>
          <p:cNvPr id="4" name="Content Placeholder 3" descr="Screenshot 2024-09-23 000442"/>
          <p:cNvPicPr>
            <a:picLocks noChangeAspect="1"/>
          </p:cNvPicPr>
          <p:nvPr>
            <p:ph idx="1"/>
          </p:nvPr>
        </p:nvPicPr>
        <p:blipFill>
          <a:blip r:embed="rId1"/>
          <a:stretch>
            <a:fillRect/>
          </a:stretch>
        </p:blipFill>
        <p:spPr>
          <a:xfrm>
            <a:off x="457200" y="355600"/>
            <a:ext cx="8229600" cy="617474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317500"/>
            <a:ext cx="8229600" cy="241300"/>
          </a:xfrm>
        </p:spPr>
        <p:txBody>
          <a:bodyPr/>
          <a:p>
            <a:endParaRPr lang="en-US"/>
          </a:p>
        </p:txBody>
      </p:sp>
      <p:pic>
        <p:nvPicPr>
          <p:cNvPr id="4" name="Content Placeholder 3" descr="Screenshot 2024-09-23 000505"/>
          <p:cNvPicPr>
            <a:picLocks noChangeAspect="1"/>
          </p:cNvPicPr>
          <p:nvPr>
            <p:ph idx="1"/>
          </p:nvPr>
        </p:nvPicPr>
        <p:blipFill>
          <a:blip r:embed="rId1"/>
          <a:stretch>
            <a:fillRect/>
          </a:stretch>
        </p:blipFill>
        <p:spPr>
          <a:xfrm>
            <a:off x="521335" y="1010920"/>
            <a:ext cx="8100060" cy="5596890"/>
          </a:xfrm>
          <a:prstGeom prst="rect">
            <a:avLst/>
          </a:prstGeom>
        </p:spPr>
      </p:pic>
      <p:sp>
        <p:nvSpPr>
          <p:cNvPr id="5" name="Text Box 4"/>
          <p:cNvSpPr txBox="1"/>
          <p:nvPr/>
        </p:nvSpPr>
        <p:spPr>
          <a:xfrm>
            <a:off x="591820" y="529590"/>
            <a:ext cx="5006340" cy="657860"/>
          </a:xfrm>
          <a:prstGeom prst="rect">
            <a:avLst/>
          </a:prstGeom>
          <a:noFill/>
        </p:spPr>
        <p:txBody>
          <a:bodyPr wrap="square" rtlCol="0">
            <a:noAutofit/>
          </a:bodyPr>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Click on run symbol</a:t>
            </a:r>
            <a:r>
              <a:rPr lang="en-IN" altLang="en-US"/>
              <a:t>.</a:t>
            </a:r>
            <a:endParaRPr lang="en-IN" altLang="en-US"/>
          </a:p>
        </p:txBody>
      </p:sp>
      <p:cxnSp>
        <p:nvCxnSpPr>
          <p:cNvPr id="6" name="Straight Arrow Connector 5"/>
          <p:cNvCxnSpPr/>
          <p:nvPr/>
        </p:nvCxnSpPr>
        <p:spPr>
          <a:xfrm flipV="1">
            <a:off x="7276465" y="1340485"/>
            <a:ext cx="895985" cy="843915"/>
          </a:xfrm>
          <a:prstGeom prst="straightConnector1">
            <a:avLst/>
          </a:prstGeom>
          <a:ln w="31750" cap="rnd">
            <a:solidFill>
              <a:srgbClr val="FFFF00"/>
            </a:solidFill>
            <a:round/>
            <a:tailEnd type="arrow" w="med" len="med"/>
          </a:ln>
        </p:spPr>
        <p:style>
          <a:lnRef idx="0">
            <a:srgbClr val="FFFFFF"/>
          </a:lnRef>
          <a:fillRef idx="0">
            <a:srgbClr val="FFFFFF"/>
          </a:fillRef>
          <a:effectRef idx="0">
            <a:srgbClr val="FFFFFF"/>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120650"/>
          </a:xfrm>
        </p:spPr>
        <p:txBody>
          <a:bodyPr/>
          <a:p>
            <a:endParaRPr lang="en-US"/>
          </a:p>
        </p:txBody>
      </p:sp>
      <p:pic>
        <p:nvPicPr>
          <p:cNvPr id="4" name="Content Placeholder 3" descr="Screenshot 2024-09-23 000809"/>
          <p:cNvPicPr>
            <a:picLocks noChangeAspect="1"/>
          </p:cNvPicPr>
          <p:nvPr>
            <p:ph idx="1"/>
          </p:nvPr>
        </p:nvPicPr>
        <p:blipFill>
          <a:blip r:embed="rId1"/>
          <a:stretch>
            <a:fillRect/>
          </a:stretch>
        </p:blipFill>
        <p:spPr>
          <a:xfrm>
            <a:off x="493395" y="1005840"/>
            <a:ext cx="8154670" cy="5549900"/>
          </a:xfrm>
          <a:prstGeom prst="rect">
            <a:avLst/>
          </a:prstGeom>
        </p:spPr>
      </p:pic>
      <p:sp>
        <p:nvSpPr>
          <p:cNvPr id="5" name="Text Box 4"/>
          <p:cNvSpPr txBox="1"/>
          <p:nvPr/>
        </p:nvSpPr>
        <p:spPr>
          <a:xfrm>
            <a:off x="498475" y="508000"/>
            <a:ext cx="8149590" cy="953770"/>
          </a:xfrm>
          <a:prstGeom prst="rect">
            <a:avLst/>
          </a:prstGeom>
          <a:noFill/>
        </p:spPr>
        <p:txBody>
          <a:bodyPr wrap="square" rtlCol="0">
            <a:noAutofit/>
          </a:bodyPr>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Open the terminal window in powershell.</a:t>
            </a:r>
            <a:endParaRPr lang="en-IN" altLang="en-US">
              <a:latin typeface="Times New Roman" panose="02020603050405020304" charset="0"/>
              <a:cs typeface="Times New Roman" panose="02020603050405020304" charset="0"/>
            </a:endParaRPr>
          </a:p>
        </p:txBody>
      </p:sp>
      <p:cxnSp>
        <p:nvCxnSpPr>
          <p:cNvPr id="6" name="Straight Arrow Connector 5"/>
          <p:cNvCxnSpPr/>
          <p:nvPr/>
        </p:nvCxnSpPr>
        <p:spPr>
          <a:xfrm>
            <a:off x="2987675" y="2924810"/>
            <a:ext cx="273685" cy="1544955"/>
          </a:xfrm>
          <a:prstGeom prst="straightConnector1">
            <a:avLst/>
          </a:prstGeom>
          <a:ln w="31750" cap="rnd">
            <a:solidFill>
              <a:srgbClr val="FFFF00"/>
            </a:solidFill>
            <a:round/>
            <a:tailEnd type="arrow" w="med" len="med"/>
          </a:ln>
        </p:spPr>
        <p:style>
          <a:lnRef idx="0">
            <a:srgbClr val="FFFFFF"/>
          </a:lnRef>
          <a:fillRef idx="0">
            <a:srgbClr val="FFFFFF"/>
          </a:fillRef>
          <a:effectRef idx="0">
            <a:srgbClr val="FFFFFF"/>
          </a:effectRef>
          <a:fontRef idx="minor">
            <a:schemeClr val="tx1"/>
          </a:fontRef>
        </p:style>
      </p:cxnSp>
      <p:cxnSp>
        <p:nvCxnSpPr>
          <p:cNvPr id="7" name="Straight Arrow Connector 6"/>
          <p:cNvCxnSpPr/>
          <p:nvPr/>
        </p:nvCxnSpPr>
        <p:spPr>
          <a:xfrm flipV="1">
            <a:off x="6156325" y="4940935"/>
            <a:ext cx="1800225" cy="288290"/>
          </a:xfrm>
          <a:prstGeom prst="straightConnector1">
            <a:avLst/>
          </a:prstGeom>
          <a:ln w="31750" cap="rnd">
            <a:solidFill>
              <a:srgbClr val="FFFF00"/>
            </a:solidFill>
            <a:round/>
            <a:tailEnd type="arrow" w="med" len="med"/>
          </a:ln>
        </p:spPr>
        <p:style>
          <a:lnRef idx="0">
            <a:srgbClr val="FFFFFF"/>
          </a:lnRef>
          <a:fillRef idx="0">
            <a:srgbClr val="FFFFFF"/>
          </a:fillRef>
          <a:effectRef idx="0">
            <a:srgbClr val="FFFFFF"/>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l"/>
            <a:r>
              <a:rPr lang="en-IN" altLang="en-US" sz="2800" b="1" u="sng">
                <a:solidFill>
                  <a:srgbClr val="FF0000"/>
                </a:solidFill>
                <a:effectLst>
                  <a:glow rad="63500">
                    <a:schemeClr val="accent2">
                      <a:satMod val="175000"/>
                      <a:alpha val="40000"/>
                    </a:schemeClr>
                  </a:glow>
                  <a:outerShdw blurRad="50800" dist="38100" dir="2700000" algn="tl" rotWithShape="0">
                    <a:prstClr val="black">
                      <a:alpha val="40000"/>
                    </a:prstClr>
                  </a:outerShdw>
                </a:effectLst>
                <a:latin typeface="Times New Roman" panose="02020603050405020304" charset="0"/>
                <a:cs typeface="Times New Roman" panose="02020603050405020304" charset="0"/>
                <a:sym typeface="+mn-ea"/>
              </a:rPr>
              <a:t>CONTENTS :</a:t>
            </a:r>
            <a:endParaRPr lang="en-US" sz="2800"/>
          </a:p>
        </p:txBody>
      </p:sp>
      <p:sp>
        <p:nvSpPr>
          <p:cNvPr id="3" name="Content Placeholder 2"/>
          <p:cNvSpPr>
            <a:spLocks noGrp="1"/>
          </p:cNvSpPr>
          <p:nvPr>
            <p:ph idx="1"/>
          </p:nvPr>
        </p:nvSpPr>
        <p:spPr>
          <a:xfrm>
            <a:off x="457200" y="1327785"/>
            <a:ext cx="8229600" cy="4798695"/>
          </a:xfrm>
        </p:spPr>
        <p:txBody>
          <a:bodyPr/>
          <a:p>
            <a:pPr>
              <a:buFont typeface="Wingdings" panose="05000000000000000000" charset="0"/>
              <a:buChar char="Ø"/>
            </a:pPr>
            <a:r>
              <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rPr>
              <a:t>ABSTRACT</a:t>
            </a:r>
            <a:endPar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endParaRPr>
          </a:p>
          <a:p>
            <a:pPr>
              <a:buFont typeface="Wingdings" panose="05000000000000000000" charset="0"/>
              <a:buChar char="Ø"/>
            </a:pPr>
            <a:r>
              <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rPr>
              <a:t>INTRODUCTION</a:t>
            </a:r>
            <a:endPar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endParaRPr>
          </a:p>
          <a:p>
            <a:pPr>
              <a:buFont typeface="Wingdings" panose="05000000000000000000" charset="0"/>
              <a:buChar char="Ø"/>
            </a:pPr>
            <a:r>
              <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rPr>
              <a:t>PROBLEM STATEMENT</a:t>
            </a:r>
            <a:endPar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endParaRPr>
          </a:p>
          <a:p>
            <a:pPr>
              <a:lnSpc>
                <a:spcPct val="90000"/>
              </a:lnSpc>
              <a:buFont typeface="Wingdings" panose="05000000000000000000" charset="0"/>
              <a:buChar char="Ø"/>
            </a:pPr>
            <a:r>
              <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rPr>
              <a:t>SPECIFICATIONS</a:t>
            </a:r>
            <a:endPar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endParaRPr>
          </a:p>
          <a:p>
            <a:pPr>
              <a:buFont typeface="Wingdings" panose="05000000000000000000" charset="0"/>
              <a:buChar char="Ø"/>
            </a:pPr>
            <a:r>
              <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rPr>
              <a:t>IMPLEMENTING PROJECT:USAGE OF TECHNOLOGIES</a:t>
            </a:r>
            <a:endPar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endParaRPr>
          </a:p>
          <a:p>
            <a:pPr>
              <a:buFont typeface="Wingdings" panose="05000000000000000000" charset="0"/>
              <a:buChar char="Ø"/>
            </a:pPr>
            <a:r>
              <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rPr>
              <a:t>MODULES </a:t>
            </a:r>
            <a:endPar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endParaRPr>
          </a:p>
          <a:p>
            <a:pPr>
              <a:buFont typeface="Wingdings" panose="05000000000000000000" charset="0"/>
              <a:buChar char="Ø"/>
            </a:pPr>
            <a:r>
              <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rPr>
              <a:t>CODE IMPLEMENTATION</a:t>
            </a:r>
            <a:endPar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endParaRPr>
          </a:p>
          <a:p>
            <a:pPr>
              <a:buFont typeface="Wingdings" panose="05000000000000000000" charset="0"/>
              <a:buChar char="Ø"/>
            </a:pPr>
            <a:r>
              <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rPr>
              <a:t>CODE EXECUTION &amp; OUTPUT</a:t>
            </a:r>
            <a:endPar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endParaRPr>
          </a:p>
          <a:p>
            <a:pPr>
              <a:buFont typeface="Wingdings" panose="05000000000000000000" charset="0"/>
              <a:buChar char="Ø"/>
            </a:pPr>
            <a:r>
              <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rPr>
              <a:t>APPLICATIONS</a:t>
            </a:r>
            <a:endPar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endParaRPr>
          </a:p>
          <a:p>
            <a:pPr>
              <a:buFont typeface="Wingdings" panose="05000000000000000000" charset="0"/>
              <a:buChar char="Ø"/>
            </a:pPr>
            <a:r>
              <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rPr>
              <a:t>CONCLUSION</a:t>
            </a:r>
            <a:endParaRPr lang="en-IN" altLang="en-US" sz="2400">
              <a:solidFill>
                <a:schemeClr val="tx1"/>
              </a:solidFill>
              <a:effectLst>
                <a:glow rad="63500">
                  <a:schemeClr val="accent1">
                    <a:satMod val="175000"/>
                    <a:alpha val="40000"/>
                  </a:schemeClr>
                </a:glow>
              </a:effectLst>
              <a:latin typeface="Times New Roman" panose="02020603050405020304" charset="0"/>
              <a:cs typeface="Times New Roman" panose="0202060305040502030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701675"/>
          </a:xfrm>
        </p:spPr>
        <p:txBody>
          <a:bodyPr/>
          <a:p>
            <a:pPr algn="l"/>
            <a:r>
              <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sym typeface="+mn-ea"/>
              </a:rPr>
              <a:t>CODE EXECUTION :</a:t>
            </a:r>
            <a:endPar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sym typeface="+mn-ea"/>
            </a:endParaRPr>
          </a:p>
        </p:txBody>
      </p:sp>
      <p:pic>
        <p:nvPicPr>
          <p:cNvPr id="4" name="Content Placeholder 3" descr="Screenshot 2024-09-23 000829"/>
          <p:cNvPicPr>
            <a:picLocks noChangeAspect="1"/>
          </p:cNvPicPr>
          <p:nvPr>
            <p:ph idx="1"/>
          </p:nvPr>
        </p:nvPicPr>
        <p:blipFill>
          <a:blip r:embed="rId1"/>
          <a:stretch>
            <a:fillRect/>
          </a:stretch>
        </p:blipFill>
        <p:spPr>
          <a:xfrm>
            <a:off x="556260" y="1600200"/>
            <a:ext cx="8030845" cy="4944745"/>
          </a:xfrm>
          <a:prstGeom prst="rect">
            <a:avLst/>
          </a:prstGeom>
        </p:spPr>
      </p:pic>
      <p:sp>
        <p:nvSpPr>
          <p:cNvPr id="6" name="Text Box 5"/>
          <p:cNvSpPr txBox="1"/>
          <p:nvPr/>
        </p:nvSpPr>
        <p:spPr>
          <a:xfrm>
            <a:off x="443865" y="1178560"/>
            <a:ext cx="8504555" cy="368300"/>
          </a:xfrm>
          <a:prstGeom prst="rect">
            <a:avLst/>
          </a:prstGeom>
          <a:noFill/>
        </p:spPr>
        <p:txBody>
          <a:bodyPr wrap="square" rtlCol="0">
            <a:spAutoFit/>
          </a:bodyPr>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Then in terminal window give command as </a:t>
            </a:r>
            <a:r>
              <a:rPr lang="en-IN" altLang="en-US" b="1">
                <a:latin typeface="Times New Roman" panose="02020603050405020304" charset="0"/>
                <a:cs typeface="Times New Roman" panose="02020603050405020304" charset="0"/>
              </a:rPr>
              <a:t>python .\gender_age.py -i image name</a:t>
            </a:r>
            <a:r>
              <a:rPr lang="en-IN" altLang="en-US">
                <a:latin typeface="Times New Roman" panose="02020603050405020304" charset="0"/>
                <a:cs typeface="Times New Roman" panose="02020603050405020304" charset="0"/>
              </a:rPr>
              <a:t>.</a:t>
            </a:r>
            <a:endParaRPr lang="en-IN" altLang="en-US">
              <a:latin typeface="Times New Roman" panose="02020603050405020304" charset="0"/>
              <a:cs typeface="Times New Roman" panose="02020603050405020304" charset="0"/>
            </a:endParaRPr>
          </a:p>
        </p:txBody>
      </p:sp>
      <p:cxnSp>
        <p:nvCxnSpPr>
          <p:cNvPr id="7" name="Straight Arrow Connector 6"/>
          <p:cNvCxnSpPr/>
          <p:nvPr/>
        </p:nvCxnSpPr>
        <p:spPr>
          <a:xfrm flipH="1">
            <a:off x="3636010" y="5013325"/>
            <a:ext cx="1656080" cy="0"/>
          </a:xfrm>
          <a:prstGeom prst="straightConnector1">
            <a:avLst/>
          </a:prstGeom>
          <a:ln w="31750" cap="rnd">
            <a:solidFill>
              <a:srgbClr val="FFFF00"/>
            </a:solidFill>
            <a:round/>
            <a:tailEnd type="arrow" w="med" len="med"/>
          </a:ln>
        </p:spPr>
        <p:style>
          <a:lnRef idx="0">
            <a:srgbClr val="FFFFFF"/>
          </a:lnRef>
          <a:fillRef idx="0">
            <a:srgbClr val="FFFFFF"/>
          </a:fillRef>
          <a:effectRef idx="0">
            <a:srgbClr val="FFFFFF"/>
          </a:effectRef>
          <a:fontRef idx="minor">
            <a:schemeClr val="tx1"/>
          </a:fontRef>
        </p:style>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918210"/>
          </a:xfrm>
        </p:spPr>
        <p:txBody>
          <a:bodyPr/>
          <a:p>
            <a:pPr algn="l"/>
            <a:r>
              <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rPr>
              <a:t>OUTPUT :</a:t>
            </a:r>
            <a:endPar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endParaRPr>
          </a:p>
        </p:txBody>
      </p:sp>
      <p:pic>
        <p:nvPicPr>
          <p:cNvPr id="4" name="Content Placeholder 3" descr="Screenshot 2024-09-23 000912"/>
          <p:cNvPicPr>
            <a:picLocks noChangeAspect="1"/>
          </p:cNvPicPr>
          <p:nvPr>
            <p:ph idx="1"/>
          </p:nvPr>
        </p:nvPicPr>
        <p:blipFill>
          <a:blip r:embed="rId1"/>
          <a:stretch>
            <a:fillRect/>
          </a:stretch>
        </p:blipFill>
        <p:spPr>
          <a:xfrm>
            <a:off x="507365" y="1120140"/>
            <a:ext cx="8128000" cy="551751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descr="Screenshot 2024-09-23 001043"/>
          <p:cNvPicPr>
            <a:picLocks noChangeAspect="1"/>
          </p:cNvPicPr>
          <p:nvPr>
            <p:ph idx="1"/>
          </p:nvPr>
        </p:nvPicPr>
        <p:blipFill>
          <a:blip r:embed="rId1"/>
          <a:stretch>
            <a:fillRect/>
          </a:stretch>
        </p:blipFill>
        <p:spPr>
          <a:xfrm>
            <a:off x="546735" y="492125"/>
            <a:ext cx="8049260" cy="563435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279400"/>
          </a:xfrm>
        </p:spPr>
        <p:txBody>
          <a:bodyPr/>
          <a:p>
            <a:endParaRPr lang="en-US"/>
          </a:p>
        </p:txBody>
      </p:sp>
      <p:sp>
        <p:nvSpPr>
          <p:cNvPr id="5" name="Text Box 4"/>
          <p:cNvSpPr txBox="1"/>
          <p:nvPr/>
        </p:nvSpPr>
        <p:spPr>
          <a:xfrm>
            <a:off x="539750" y="899160"/>
            <a:ext cx="8169910" cy="566420"/>
          </a:xfrm>
          <a:prstGeom prst="rect">
            <a:avLst/>
          </a:prstGeom>
          <a:noFill/>
        </p:spPr>
        <p:txBody>
          <a:bodyPr wrap="square" rtlCol="0">
            <a:noAutofit/>
          </a:bodyPr>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To get web cam give </a:t>
            </a:r>
            <a:r>
              <a:rPr lang="en-IN" altLang="en-US">
                <a:latin typeface="Times New Roman" panose="02020603050405020304" charset="0"/>
                <a:cs typeface="Times New Roman" panose="02020603050405020304" charset="0"/>
                <a:sym typeface="+mn-ea"/>
              </a:rPr>
              <a:t> </a:t>
            </a:r>
            <a:r>
              <a:rPr lang="en-IN" altLang="en-US" b="1">
                <a:latin typeface="Times New Roman" panose="02020603050405020304" charset="0"/>
                <a:cs typeface="Times New Roman" panose="02020603050405020304" charset="0"/>
                <a:sym typeface="+mn-ea"/>
              </a:rPr>
              <a:t>python .\gender_age.py</a:t>
            </a:r>
            <a:r>
              <a:rPr lang="en-IN" altLang="en-US">
                <a:latin typeface="Times New Roman" panose="02020603050405020304" charset="0"/>
                <a:cs typeface="Times New Roman" panose="02020603050405020304" charset="0"/>
                <a:sym typeface="+mn-ea"/>
              </a:rPr>
              <a:t> as command in terminal window</a:t>
            </a:r>
            <a:endParaRPr lang="en-IN" altLang="en-US">
              <a:latin typeface="Times New Roman" panose="02020603050405020304" charset="0"/>
              <a:cs typeface="Times New Roman" panose="02020603050405020304" charset="0"/>
            </a:endParaRPr>
          </a:p>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Face detected ,gender and age predicted through </a:t>
            </a:r>
            <a:r>
              <a:rPr lang="en-IN" altLang="en-US" b="1">
                <a:latin typeface="Times New Roman" panose="02020603050405020304" charset="0"/>
                <a:cs typeface="Times New Roman" panose="02020603050405020304" charset="0"/>
              </a:rPr>
              <a:t>WEB CAM</a:t>
            </a:r>
            <a:r>
              <a:rPr lang="en-IN" altLang="en-US">
                <a:latin typeface="Times New Roman" panose="02020603050405020304" charset="0"/>
                <a:cs typeface="Times New Roman" panose="02020603050405020304" charset="0"/>
              </a:rPr>
              <a:t>.</a:t>
            </a:r>
            <a:endParaRPr lang="en-IN" altLang="en-US">
              <a:latin typeface="Times New Roman" panose="02020603050405020304" charset="0"/>
              <a:cs typeface="Times New Roman" panose="02020603050405020304" charset="0"/>
            </a:endParaRPr>
          </a:p>
        </p:txBody>
      </p:sp>
      <p:pic>
        <p:nvPicPr>
          <p:cNvPr id="4" name="Content Placeholder 3" descr="Screenshot 2024-09-24 092955"/>
          <p:cNvPicPr>
            <a:picLocks noChangeAspect="1"/>
          </p:cNvPicPr>
          <p:nvPr>
            <p:ph idx="1"/>
          </p:nvPr>
        </p:nvPicPr>
        <p:blipFill>
          <a:blip r:embed="rId1"/>
          <a:stretch>
            <a:fillRect/>
          </a:stretch>
        </p:blipFill>
        <p:spPr>
          <a:xfrm>
            <a:off x="540385" y="1600200"/>
            <a:ext cx="8061960" cy="4526280"/>
          </a:xfrm>
          <a:prstGeom prst="rect">
            <a:avLst/>
          </a:prstGeom>
        </p:spPr>
      </p:pic>
      <p:pic>
        <p:nvPicPr>
          <p:cNvPr id="7" name="Picture 6" descr="Screenshot 2024-09-24 133002"/>
          <p:cNvPicPr>
            <a:picLocks noChangeAspect="1"/>
          </p:cNvPicPr>
          <p:nvPr/>
        </p:nvPicPr>
        <p:blipFill>
          <a:blip r:embed="rId2"/>
          <a:stretch>
            <a:fillRect/>
          </a:stretch>
        </p:blipFill>
        <p:spPr>
          <a:xfrm>
            <a:off x="3540760" y="2708910"/>
            <a:ext cx="3402965" cy="246951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marL="285750" indent="-285750" algn="l">
              <a:buFont typeface="Arial" panose="020B0604020202020204" pitchFamily="34" charset="0"/>
              <a:buChar char="•"/>
            </a:pPr>
            <a:r>
              <a:rPr lang="en-IN" altLang="en-US" sz="1800">
                <a:latin typeface="Times New Roman" panose="02020603050405020304" charset="0"/>
                <a:cs typeface="Times New Roman" panose="02020603050405020304" charset="0"/>
              </a:rPr>
              <a:t>All the detected images are in Detected folder.</a:t>
            </a:r>
            <a:endParaRPr lang="en-IN" altLang="en-US" sz="1800">
              <a:latin typeface="Times New Roman" panose="02020603050405020304" charset="0"/>
              <a:cs typeface="Times New Roman" panose="02020603050405020304" charset="0"/>
            </a:endParaRPr>
          </a:p>
        </p:txBody>
      </p:sp>
      <p:pic>
        <p:nvPicPr>
          <p:cNvPr id="4" name="Content Placeholder 3" descr="Screenshot 2024-09-23 002034"/>
          <p:cNvPicPr>
            <a:picLocks noChangeAspect="1"/>
          </p:cNvPicPr>
          <p:nvPr>
            <p:ph idx="1"/>
          </p:nvPr>
        </p:nvPicPr>
        <p:blipFill>
          <a:blip r:embed="rId1"/>
          <a:stretch>
            <a:fillRect/>
          </a:stretch>
        </p:blipFill>
        <p:spPr>
          <a:xfrm>
            <a:off x="546735" y="1274445"/>
            <a:ext cx="8049260" cy="5209540"/>
          </a:xfrm>
          <a:prstGeom prst="rect">
            <a:avLst/>
          </a:prstGeom>
        </p:spPr>
      </p:pic>
      <p:sp>
        <p:nvSpPr>
          <p:cNvPr id="5" name="Right Brace 4"/>
          <p:cNvSpPr/>
          <p:nvPr/>
        </p:nvSpPr>
        <p:spPr>
          <a:xfrm>
            <a:off x="1547495" y="1412875"/>
            <a:ext cx="144145" cy="1367790"/>
          </a:xfrm>
          <a:prstGeom prst="rightBrace">
            <a:avLst/>
          </a:prstGeom>
          <a:ln w="31750" cap="rnd">
            <a:solidFill>
              <a:srgbClr val="FFFF00"/>
            </a:solidFill>
            <a:round/>
          </a:ln>
        </p:spPr>
        <p:style>
          <a:lnRef idx="0">
            <a:srgbClr val="FFFFFF"/>
          </a:lnRef>
          <a:fillRef idx="0">
            <a:srgbClr val="FFFFFF"/>
          </a:fillRef>
          <a:effectRef idx="0">
            <a:srgbClr val="FFFFFF"/>
          </a:effectRef>
          <a:fontRef idx="minor">
            <a:schemeClr val="tx1"/>
          </a:fontRef>
        </p:style>
        <p:txBody>
          <a:bodyPr rtlCol="0" anchor="ctr"/>
          <a:p>
            <a:pPr algn="ctr"/>
            <a:endParaRPr lang="en-US"/>
          </a:p>
        </p:txBody>
      </p:sp>
      <p:cxnSp>
        <p:nvCxnSpPr>
          <p:cNvPr id="6" name="Straight Arrow Connector 5"/>
          <p:cNvCxnSpPr>
            <a:stCxn id="5" idx="1"/>
          </p:cNvCxnSpPr>
          <p:nvPr/>
        </p:nvCxnSpPr>
        <p:spPr>
          <a:xfrm flipV="1">
            <a:off x="1691640" y="1052830"/>
            <a:ext cx="935990" cy="1043940"/>
          </a:xfrm>
          <a:prstGeom prst="straightConnector1">
            <a:avLst/>
          </a:prstGeom>
          <a:ln w="31750" cap="rnd">
            <a:solidFill>
              <a:srgbClr val="FF0000"/>
            </a:solidFill>
            <a:round/>
            <a:tailEnd type="arrow" w="med" len="med"/>
          </a:ln>
        </p:spPr>
        <p:style>
          <a:lnRef idx="0">
            <a:srgbClr val="FFFFFF"/>
          </a:lnRef>
          <a:fillRef idx="0">
            <a:srgbClr val="FFFFFF"/>
          </a:fillRef>
          <a:effectRef idx="0">
            <a:srgbClr val="FFFFFF"/>
          </a:effectRef>
          <a:fontRef idx="minor">
            <a:schemeClr val="tx1"/>
          </a:fontRef>
        </p:style>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300990"/>
          </a:xfrm>
        </p:spPr>
        <p:txBody>
          <a:bodyPr/>
          <a:p>
            <a:endParaRPr lang="en-US"/>
          </a:p>
        </p:txBody>
      </p:sp>
      <p:pic>
        <p:nvPicPr>
          <p:cNvPr id="4" name="Content Placeholder 3" descr="Screenshot 2024-09-23 001258"/>
          <p:cNvPicPr>
            <a:picLocks noChangeAspect="1"/>
          </p:cNvPicPr>
          <p:nvPr>
            <p:ph idx="1"/>
          </p:nvPr>
        </p:nvPicPr>
        <p:blipFill>
          <a:blip r:embed="rId1"/>
          <a:stretch>
            <a:fillRect/>
          </a:stretch>
        </p:blipFill>
        <p:spPr>
          <a:xfrm>
            <a:off x="542925" y="1156335"/>
            <a:ext cx="8057515" cy="5317490"/>
          </a:xfrm>
          <a:prstGeom prst="rect">
            <a:avLst/>
          </a:prstGeom>
        </p:spPr>
      </p:pic>
      <p:sp>
        <p:nvSpPr>
          <p:cNvPr id="5" name="Text Box 4"/>
          <p:cNvSpPr txBox="1"/>
          <p:nvPr/>
        </p:nvSpPr>
        <p:spPr>
          <a:xfrm>
            <a:off x="570865" y="795655"/>
            <a:ext cx="6490970" cy="404495"/>
          </a:xfrm>
          <a:prstGeom prst="rect">
            <a:avLst/>
          </a:prstGeom>
          <a:noFill/>
        </p:spPr>
        <p:txBody>
          <a:bodyPr wrap="square" rtlCol="0">
            <a:noAutofit/>
          </a:bodyPr>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Go to detected folder to get detected images</a:t>
            </a:r>
            <a:r>
              <a:rPr lang="en-IN" altLang="en-US"/>
              <a:t>.</a:t>
            </a:r>
            <a:endParaRPr lang="en-IN" altLang="en-US"/>
          </a:p>
        </p:txBody>
      </p:sp>
      <p:cxnSp>
        <p:nvCxnSpPr>
          <p:cNvPr id="6" name="Straight Arrow Connector 5"/>
          <p:cNvCxnSpPr/>
          <p:nvPr/>
        </p:nvCxnSpPr>
        <p:spPr>
          <a:xfrm flipH="1" flipV="1">
            <a:off x="2267585" y="2348865"/>
            <a:ext cx="379095" cy="1440815"/>
          </a:xfrm>
          <a:prstGeom prst="straightConnector1">
            <a:avLst/>
          </a:prstGeom>
          <a:ln w="31750" cap="rnd">
            <a:solidFill>
              <a:srgbClr val="FFFF00"/>
            </a:solidFill>
            <a:round/>
            <a:tailEnd type="arrow" w="med" len="med"/>
          </a:ln>
        </p:spPr>
        <p:style>
          <a:lnRef idx="0">
            <a:srgbClr val="FFFFFF"/>
          </a:lnRef>
          <a:fillRef idx="0">
            <a:srgbClr val="FFFFFF"/>
          </a:fillRef>
          <a:effectRef idx="0">
            <a:srgbClr val="FFFFFF"/>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238760"/>
          </a:xfrm>
        </p:spPr>
        <p:txBody>
          <a:bodyPr/>
          <a:p>
            <a:endParaRPr lang="en-US"/>
          </a:p>
        </p:txBody>
      </p:sp>
      <p:pic>
        <p:nvPicPr>
          <p:cNvPr id="4" name="Content Placeholder 3" descr="Screenshot 2024-09-23 001311"/>
          <p:cNvPicPr>
            <a:picLocks noChangeAspect="1"/>
          </p:cNvPicPr>
          <p:nvPr>
            <p:ph idx="1"/>
          </p:nvPr>
        </p:nvPicPr>
        <p:blipFill>
          <a:blip r:embed="rId1"/>
          <a:stretch>
            <a:fillRect/>
          </a:stretch>
        </p:blipFill>
        <p:spPr>
          <a:xfrm>
            <a:off x="554355" y="1600200"/>
            <a:ext cx="8034655" cy="4874260"/>
          </a:xfrm>
          <a:prstGeom prst="rect">
            <a:avLst/>
          </a:prstGeom>
        </p:spPr>
      </p:pic>
      <p:sp>
        <p:nvSpPr>
          <p:cNvPr id="6" name="Text Box 5"/>
          <p:cNvSpPr txBox="1"/>
          <p:nvPr/>
        </p:nvSpPr>
        <p:spPr>
          <a:xfrm>
            <a:off x="755650" y="1016000"/>
            <a:ext cx="3404870" cy="368300"/>
          </a:xfrm>
          <a:prstGeom prst="rect">
            <a:avLst/>
          </a:prstGeom>
          <a:noFill/>
        </p:spPr>
        <p:txBody>
          <a:bodyPr wrap="square" rtlCol="0">
            <a:spAutoFit/>
          </a:bodyPr>
          <a:p>
            <a:pPr marL="285750" indent="-285750">
              <a:buFont typeface="Arial" panose="020B0604020202020204" pitchFamily="34" charset="0"/>
              <a:buChar char="•"/>
            </a:pPr>
            <a:r>
              <a:rPr lang="en-IN" altLang="en-US">
                <a:latin typeface="Times New Roman" panose="02020603050405020304" charset="0"/>
                <a:cs typeface="Times New Roman" panose="02020603050405020304" charset="0"/>
              </a:rPr>
              <a:t>All the detected images.</a:t>
            </a:r>
            <a:endParaRPr lang="en-IN" altLang="en-US">
              <a:latin typeface="Times New Roman" panose="02020603050405020304" charset="0"/>
              <a:cs typeface="Times New Roman" panose="0202060305040502030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887095"/>
          </a:xfrm>
        </p:spPr>
        <p:txBody>
          <a:bodyPr/>
          <a:p>
            <a:pPr algn="l"/>
            <a:r>
              <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rPr>
              <a:t>APPLICATIONS :</a:t>
            </a:r>
            <a:endPar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284605"/>
            <a:ext cx="8229600" cy="4841875"/>
          </a:xfrm>
        </p:spPr>
        <p:txBody>
          <a:bodyPr/>
          <a:p>
            <a:r>
              <a:rPr lang="en-US" sz="1800" b="1" u="sng"/>
              <a:t>Retail Analytics:</a:t>
            </a:r>
            <a:r>
              <a:rPr lang="en-US" sz="1800"/>
              <a:t> Analyze customer demographics for targeted marketing.</a:t>
            </a:r>
            <a:endParaRPr lang="en-US" sz="1800"/>
          </a:p>
          <a:p>
            <a:r>
              <a:rPr lang="en-US" sz="1800" b="1" u="sng"/>
              <a:t>Social Media Filtering:</a:t>
            </a:r>
            <a:r>
              <a:rPr lang="en-US" sz="1800"/>
              <a:t> Recommend content based on user age and gender.</a:t>
            </a:r>
            <a:endParaRPr lang="en-US" sz="1800"/>
          </a:p>
          <a:p>
            <a:r>
              <a:rPr lang="en-US" sz="1800" b="1" u="sng"/>
              <a:t>Security Surveillance:</a:t>
            </a:r>
            <a:r>
              <a:rPr lang="en-US" sz="1800"/>
              <a:t> Monitor demographics in security footage.</a:t>
            </a:r>
            <a:endParaRPr lang="en-US" sz="1800"/>
          </a:p>
          <a:p>
            <a:r>
              <a:rPr lang="en-US" sz="1800" b="1" u="sng"/>
              <a:t>Telemedicine:</a:t>
            </a:r>
            <a:r>
              <a:rPr lang="en-US" sz="1800"/>
              <a:t> Prepare healthcare providers for virtual consultations.</a:t>
            </a:r>
            <a:endParaRPr lang="en-US" sz="1800"/>
          </a:p>
          <a:p>
            <a:r>
              <a:rPr lang="en-US" sz="1800" b="1" u="sng"/>
              <a:t>Marketing Research:</a:t>
            </a:r>
            <a:r>
              <a:rPr lang="en-US" sz="1800"/>
              <a:t> Gather insights on target audiences for product development.</a:t>
            </a:r>
            <a:endParaRPr lang="en-US" sz="1800"/>
          </a:p>
          <a:p>
            <a:r>
              <a:rPr lang="en-US" sz="1800" b="1" u="sng"/>
              <a:t>Gaming Personalization:</a:t>
            </a:r>
            <a:r>
              <a:rPr lang="en-US" sz="1800"/>
              <a:t> Tailor gaming experiences based on player demographics.</a:t>
            </a:r>
            <a:endParaRPr lang="en-US" sz="1800"/>
          </a:p>
          <a:p>
            <a:r>
              <a:rPr lang="en-US" sz="1800" b="1" u="sng"/>
              <a:t>Event Management:</a:t>
            </a:r>
            <a:r>
              <a:rPr lang="en-US" sz="1800"/>
              <a:t> Optimize event planning with attendee demographic analysis.</a:t>
            </a:r>
            <a:endParaRPr lang="en-US" sz="1800"/>
          </a:p>
          <a:p>
            <a:r>
              <a:rPr lang="en-US" sz="1800" b="1" u="sng"/>
              <a:t>Education Tools:</a:t>
            </a:r>
            <a:r>
              <a:rPr lang="en-US" sz="1800"/>
              <a:t> Adapt teaching strategies based on classroom demographics.</a:t>
            </a:r>
            <a:endParaRPr lang="en-US" sz="18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l"/>
            <a:r>
              <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rPr>
              <a:t>CONCLUSION :</a:t>
            </a:r>
            <a:endPar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endParaRPr>
          </a:p>
        </p:txBody>
      </p:sp>
      <p:sp>
        <p:nvSpPr>
          <p:cNvPr id="3" name="Content Placeholder 2"/>
          <p:cNvSpPr>
            <a:spLocks noGrp="1"/>
          </p:cNvSpPr>
          <p:nvPr>
            <p:ph idx="1"/>
          </p:nvPr>
        </p:nvSpPr>
        <p:spPr>
          <a:xfrm>
            <a:off x="457200" y="1280795"/>
            <a:ext cx="8229600" cy="4845685"/>
          </a:xfrm>
        </p:spPr>
        <p:txBody>
          <a:bodyPr/>
          <a:p>
            <a:r>
              <a:rPr lang="en-IN" altLang="en-US" sz="1800"/>
              <a:t>Finally </a:t>
            </a:r>
            <a:r>
              <a:rPr lang="en-US" sz="1800"/>
              <a:t>code successfully detects age and gender using AI and OpenCV. </a:t>
            </a:r>
            <a:endParaRPr lang="en-US" sz="1800"/>
          </a:p>
          <a:p>
            <a:r>
              <a:rPr lang="en-US" sz="1800"/>
              <a:t>It can analyze images or video streams in real time, making it useful for various applications like marketing, security, and personalized experiences.</a:t>
            </a:r>
            <a:endParaRPr lang="en-US" sz="1800"/>
          </a:p>
          <a:p>
            <a:r>
              <a:rPr lang="en-US" sz="1800"/>
              <a:t> By identifying demographics, businesses and organizations can better understand their audience and improve their services.</a:t>
            </a:r>
            <a:endParaRPr lang="en-US" sz="1800"/>
          </a:p>
          <a:p>
            <a:r>
              <a:rPr lang="en-US" sz="1800"/>
              <a:t> This project serves as a solid starting point for anyone interested in exploring how AI can be used in everyday situations.</a:t>
            </a:r>
            <a:endParaRPr lang="en-US" sz="1800"/>
          </a:p>
        </p:txBody>
      </p:sp>
      <p:pic>
        <p:nvPicPr>
          <p:cNvPr id="5" name="Picture 4" descr="Screenshot 2024-09-25 213811"/>
          <p:cNvPicPr>
            <a:picLocks noChangeAspect="1"/>
          </p:cNvPicPr>
          <p:nvPr/>
        </p:nvPicPr>
        <p:blipFill>
          <a:blip r:embed="rId1"/>
          <a:stretch>
            <a:fillRect/>
          </a:stretch>
        </p:blipFill>
        <p:spPr>
          <a:xfrm>
            <a:off x="682625" y="3696970"/>
            <a:ext cx="7303135" cy="234442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descr="6fdeff01c666322def99f14bf1776d8f (1)"/>
          <p:cNvPicPr>
            <a:picLocks noChangeAspect="1"/>
          </p:cNvPicPr>
          <p:nvPr>
            <p:ph idx="1"/>
          </p:nvPr>
        </p:nvPicPr>
        <p:blipFill>
          <a:blip r:embed="rId1"/>
          <a:stretch>
            <a:fillRect/>
          </a:stretch>
        </p:blipFill>
        <p:spPr>
          <a:xfrm>
            <a:off x="22225" y="20955"/>
            <a:ext cx="9087485" cy="683641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a:off x="457200" y="60325"/>
            <a:ext cx="8229600" cy="704850"/>
          </a:xfrm>
        </p:spPr>
        <p:txBody>
          <a:bodyPr/>
          <a:p>
            <a:pPr algn="l"/>
            <a:r>
              <a:rPr lang="en-IN" altLang="en-US" sz="2800" b="1" u="sng">
                <a:solidFill>
                  <a:srgbClr val="FF0000"/>
                </a:solidFill>
                <a:effectLst>
                  <a:glow rad="63500">
                    <a:schemeClr val="accent2">
                      <a:satMod val="175000"/>
                      <a:alpha val="40000"/>
                    </a:schemeClr>
                  </a:glow>
                  <a:outerShdw blurRad="50800" dist="38100" dir="2700000" algn="tl" rotWithShape="0">
                    <a:prstClr val="black">
                      <a:alpha val="40000"/>
                    </a:prstClr>
                  </a:outerShdw>
                </a:effectLst>
                <a:latin typeface="Times New Roman" panose="02020603050405020304" charset="0"/>
                <a:cs typeface="Times New Roman" panose="02020603050405020304" charset="0"/>
              </a:rPr>
              <a:t>ABSTRACT :</a:t>
            </a:r>
            <a:endParaRPr lang="en-IN" altLang="en-US" sz="2800" b="1" u="sng">
              <a:solidFill>
                <a:srgbClr val="FF0000"/>
              </a:solidFill>
              <a:effectLst>
                <a:glow rad="63500">
                  <a:schemeClr val="accent2">
                    <a:satMod val="175000"/>
                    <a:alpha val="40000"/>
                  </a:schemeClr>
                </a:glow>
                <a:outerShdw blurRad="50800" dist="38100" dir="2700000" algn="tl" rotWithShape="0">
                  <a:prstClr val="black">
                    <a:alpha val="40000"/>
                  </a:prstClr>
                </a:outerShdw>
              </a:effectLst>
              <a:latin typeface="Times New Roman" panose="02020603050405020304" charset="0"/>
              <a:cs typeface="Times New Roman" panose="02020603050405020304" charset="0"/>
            </a:endParaRPr>
          </a:p>
        </p:txBody>
      </p:sp>
      <p:sp>
        <p:nvSpPr>
          <p:cNvPr id="5" name="Content Placeholder 4"/>
          <p:cNvSpPr>
            <a:spLocks noGrp="1"/>
          </p:cNvSpPr>
          <p:nvPr>
            <p:ph idx="1"/>
          </p:nvPr>
        </p:nvSpPr>
        <p:spPr>
          <a:xfrm>
            <a:off x="400685" y="908685"/>
            <a:ext cx="8286115" cy="5833110"/>
          </a:xfrm>
        </p:spPr>
        <p:txBody>
          <a:bodyPr/>
          <a:p>
            <a:pPr>
              <a:buClr>
                <a:srgbClr val="000000"/>
              </a:buClr>
              <a:buFont typeface="Wingdings" panose="05000000000000000000" charset="0"/>
              <a:buChar char="v"/>
            </a:pPr>
            <a:r>
              <a:rPr lang="en-IN" altLang="en-US" sz="2000">
                <a:effectLst/>
                <a:latin typeface="Times New Roman" panose="02020603050405020304" charset="0"/>
                <a:cs typeface="Times New Roman" panose="02020603050405020304" charset="0"/>
              </a:rPr>
              <a:t>                 T</a:t>
            </a:r>
            <a:r>
              <a:rPr lang="en-US" sz="2000">
                <a:effectLst/>
                <a:latin typeface="Times New Roman" panose="02020603050405020304" charset="0"/>
                <a:cs typeface="Times New Roman" panose="02020603050405020304" charset="0"/>
              </a:rPr>
              <a:t>his project utilizes artificial intelligence and computer vision techniques to detect and classify a person's age and gender from images or video streams in real time. By employing pre-trained deep learning models integrated with OpenCV, the system identifies faces in the input and predicts demographic information such as age group and gender with high accuracy. The code can be run on both pre-existing images or live webcam feeds, making it flexible for various applications. The simplicity of its implementation, combined with the power of AI, offers numerous practical uses across industries like retail analytics, security, healthcare, and marketing. </a:t>
            </a:r>
            <a:endParaRPr lang="en-US" sz="2000">
              <a:effectLst/>
              <a:latin typeface="Times New Roman" panose="02020603050405020304" charset="0"/>
              <a:cs typeface="Times New Roman" panose="02020603050405020304" charset="0"/>
            </a:endParaRPr>
          </a:p>
          <a:p>
            <a:pPr marL="0" indent="0">
              <a:buClr>
                <a:srgbClr val="000000"/>
              </a:buClr>
              <a:buFont typeface="Arial" panose="020B0604020202020204" pitchFamily="34" charset="0"/>
              <a:buNone/>
            </a:pPr>
            <a:endParaRPr lang="en-US" sz="2000">
              <a:effectLst/>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a:off x="457200" y="274955"/>
            <a:ext cx="8229600" cy="780415"/>
          </a:xfrm>
        </p:spPr>
        <p:txBody>
          <a:bodyPr/>
          <a:p>
            <a:pPr algn="l"/>
            <a:r>
              <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rPr>
              <a:t>INTRODUCTION :</a:t>
            </a:r>
            <a:endPar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endParaRPr>
          </a:p>
        </p:txBody>
      </p:sp>
      <p:sp>
        <p:nvSpPr>
          <p:cNvPr id="5" name="Content Placeholder 4"/>
          <p:cNvSpPr>
            <a:spLocks noGrp="1"/>
          </p:cNvSpPr>
          <p:nvPr>
            <p:ph idx="1"/>
          </p:nvPr>
        </p:nvSpPr>
        <p:spPr>
          <a:xfrm>
            <a:off x="457200" y="1139190"/>
            <a:ext cx="8229600" cy="4987290"/>
          </a:xfrm>
        </p:spPr>
        <p:txBody>
          <a:bodyPr/>
          <a:p>
            <a:pPr>
              <a:buClr>
                <a:srgbClr val="000000"/>
              </a:buClr>
              <a:buFont typeface="Wingdings" panose="05000000000000000000" charset="0"/>
              <a:buChar char="v"/>
            </a:pPr>
            <a:r>
              <a:rPr lang="en-IN" altLang="en-US" sz="2000"/>
              <a:t>           </a:t>
            </a:r>
            <a:r>
              <a:rPr lang="en-IN" altLang="en-US" sz="2000">
                <a:latin typeface="Times New Roman" panose="02020603050405020304" charset="0"/>
                <a:cs typeface="Times New Roman" panose="02020603050405020304" charset="0"/>
              </a:rPr>
              <a:t> </a:t>
            </a:r>
            <a:r>
              <a:rPr lang="en-US" sz="2000">
                <a:latin typeface="Times New Roman" panose="02020603050405020304" charset="0"/>
                <a:cs typeface="Times New Roman" panose="02020603050405020304" charset="0"/>
              </a:rPr>
              <a:t>This project combines</a:t>
            </a:r>
            <a:r>
              <a:rPr lang="en-US" sz="2000" b="1">
                <a:latin typeface="Times New Roman" panose="02020603050405020304" charset="0"/>
                <a:cs typeface="Times New Roman" panose="02020603050405020304" charset="0"/>
              </a:rPr>
              <a:t> computer vision</a:t>
            </a:r>
            <a:r>
              <a:rPr lang="en-US" sz="2000">
                <a:latin typeface="Times New Roman" panose="02020603050405020304" charset="0"/>
                <a:cs typeface="Times New Roman" panose="02020603050405020304" charset="0"/>
              </a:rPr>
              <a:t> and </a:t>
            </a:r>
            <a:r>
              <a:rPr lang="en-US" sz="2000" b="1">
                <a:latin typeface="Times New Roman" panose="02020603050405020304" charset="0"/>
                <a:cs typeface="Times New Roman" panose="02020603050405020304" charset="0"/>
              </a:rPr>
              <a:t>deep learning</a:t>
            </a:r>
            <a:r>
              <a:rPr lang="en-US" sz="2000">
                <a:latin typeface="Times New Roman" panose="02020603050405020304" charset="0"/>
                <a:cs typeface="Times New Roman" panose="02020603050405020304" charset="0"/>
              </a:rPr>
              <a:t> for a practical application of gender and age detection using artificial intelligence.</a:t>
            </a:r>
            <a:r>
              <a:rPr lang="en-US" sz="2000">
                <a:effectLst/>
                <a:latin typeface="Times New Roman" panose="02020603050405020304" charset="0"/>
                <a:cs typeface="Times New Roman" panose="02020603050405020304" charset="0"/>
                <a:sym typeface="+mn-ea"/>
              </a:rPr>
              <a:t>The goal is to detect faces in images or video streams and predict the age and gender of each detected face using artificial intelligence.Allows users to provide images or use live webcam for detection</a:t>
            </a:r>
            <a:r>
              <a:rPr lang="en-IN" altLang="en-US" sz="2000">
                <a:effectLst/>
                <a:latin typeface="Times New Roman" panose="02020603050405020304" charset="0"/>
                <a:cs typeface="Times New Roman" panose="02020603050405020304" charset="0"/>
                <a:sym typeface="+mn-ea"/>
              </a:rPr>
              <a:t>.</a:t>
            </a:r>
            <a:r>
              <a:rPr lang="en-US" sz="2000">
                <a:effectLst/>
                <a:latin typeface="Times New Roman" panose="02020603050405020304" charset="0"/>
                <a:cs typeface="Times New Roman" panose="02020603050405020304" charset="0"/>
                <a:sym typeface="+mn-ea"/>
              </a:rPr>
              <a:t> Displays predictions (gender and age) on the image or video feed and saves the processed images.</a:t>
            </a:r>
            <a:r>
              <a:rPr lang="en-IN" altLang="en-US" sz="2000">
                <a:effectLst/>
                <a:latin typeface="Times New Roman" panose="02020603050405020304" charset="0"/>
                <a:cs typeface="Times New Roman" panose="02020603050405020304" charset="0"/>
                <a:sym typeface="+mn-ea"/>
              </a:rPr>
              <a:t>It d</a:t>
            </a:r>
            <a:r>
              <a:rPr lang="en-US" sz="2000">
                <a:latin typeface="Times New Roman" panose="02020603050405020304" charset="0"/>
                <a:cs typeface="Times New Roman" panose="02020603050405020304" charset="0"/>
                <a:sym typeface="+mn-ea"/>
              </a:rPr>
              <a:t>evelop a system for real-time detection of gender and age using artificial intelligenc</a:t>
            </a:r>
            <a:r>
              <a:rPr lang="en-IN" altLang="en-US" sz="2000">
                <a:latin typeface="Times New Roman" panose="02020603050405020304" charset="0"/>
                <a:cs typeface="Times New Roman" panose="02020603050405020304" charset="0"/>
                <a:sym typeface="+mn-ea"/>
              </a:rPr>
              <a:t>e.</a:t>
            </a:r>
            <a:r>
              <a:rPr lang="en-US" sz="2000">
                <a:effectLst/>
                <a:latin typeface="Times New Roman" panose="02020603050405020304" charset="0"/>
                <a:cs typeface="Times New Roman" panose="02020603050405020304" charset="0"/>
                <a:sym typeface="+mn-ea"/>
              </a:rPr>
              <a:t>Detects human faces in images or through webcam feeds.Classifies gender (Male/Female) and predicts age range (e.g., 0-2, 25-32, 60-100) for each detected face.</a:t>
            </a:r>
            <a:endParaRPr lang="en-US" sz="2000">
              <a:effectLst/>
              <a:latin typeface="Times New Roman" panose="02020603050405020304" charset="0"/>
              <a:cs typeface="Times New Roman" panose="02020603050405020304" charset="0"/>
              <a:sym typeface="+mn-ea"/>
            </a:endParaRPr>
          </a:p>
          <a:p>
            <a:pPr>
              <a:buClr>
                <a:srgbClr val="000000"/>
              </a:buClr>
              <a:buFont typeface="Wingdings" panose="05000000000000000000" charset="0"/>
              <a:buChar char="v"/>
            </a:pPr>
            <a:endParaRPr lang="en-US" sz="2000" b="1" u="sng">
              <a:effectLst/>
              <a:latin typeface="Times New Roman" panose="02020603050405020304" charset="0"/>
              <a:cs typeface="Times New Roman" panose="02020603050405020304" charset="0"/>
              <a:sym typeface="+mn-ea"/>
            </a:endParaRPr>
          </a:p>
          <a:p>
            <a:pPr>
              <a:buClr>
                <a:srgbClr val="000000"/>
              </a:buClr>
              <a:buFont typeface="Wingdings" panose="05000000000000000000" charset="0"/>
              <a:buChar char="v"/>
            </a:pPr>
            <a:r>
              <a:rPr lang="en-IN" altLang="en-US" sz="2000">
                <a:effectLst/>
                <a:latin typeface="Times New Roman" panose="02020603050405020304" charset="0"/>
                <a:cs typeface="Times New Roman" panose="02020603050405020304" charset="0"/>
                <a:sym typeface="+mn-ea"/>
              </a:rPr>
              <a:t>              </a:t>
            </a:r>
            <a:r>
              <a:rPr lang="en-US" sz="2000" b="1">
                <a:effectLst/>
                <a:latin typeface="Times New Roman" panose="02020603050405020304" charset="0"/>
                <a:cs typeface="Times New Roman" panose="02020603050405020304" charset="0"/>
                <a:sym typeface="+mn-ea"/>
              </a:rPr>
              <a:t>Technology Used:</a:t>
            </a:r>
            <a:r>
              <a:rPr lang="en-US" sz="2000">
                <a:effectLst/>
                <a:latin typeface="Times New Roman" panose="02020603050405020304" charset="0"/>
                <a:cs typeface="Times New Roman" panose="02020603050405020304" charset="0"/>
                <a:sym typeface="+mn-ea"/>
              </a:rPr>
              <a:t>OpenCV for image processing.Pre-trained deep learning models for face detection, gender classification, and age prediction.</a:t>
            </a:r>
            <a:endParaRPr lang="en-US" sz="2000">
              <a:effectLst/>
              <a:latin typeface="Times New Roman" panose="02020603050405020304" charset="0"/>
              <a:cs typeface="Times New Roman" panose="02020603050405020304" charset="0"/>
            </a:endParaRPr>
          </a:p>
          <a:p>
            <a:pPr algn="just">
              <a:buClr>
                <a:srgbClr val="000000"/>
              </a:buClr>
              <a:buFont typeface="Wingdings" panose="05000000000000000000" charset="0"/>
              <a:buChar char="v"/>
            </a:pPr>
            <a:endParaRPr lang="en-US" sz="2000">
              <a:latin typeface="Times New Roman" panose="02020603050405020304" charset="0"/>
              <a:cs typeface="Times New Roman" panose="02020603050405020304" charset="0"/>
            </a:endParaRPr>
          </a:p>
          <a:p>
            <a:pPr algn="just">
              <a:buClr>
                <a:srgbClr val="000000"/>
              </a:buClr>
              <a:buFont typeface="Wingdings" panose="05000000000000000000" charset="0"/>
              <a:buChar char="v"/>
            </a:pPr>
            <a:endParaRPr lang="en-US" sz="2000">
              <a:effectLst/>
              <a:latin typeface="Times New Roman" panose="02020603050405020304" charset="0"/>
              <a:cs typeface="Times New Roman" panose="02020603050405020304" charset="0"/>
              <a:sym typeface="+mn-ea"/>
            </a:endParaRPr>
          </a:p>
          <a:p>
            <a:pPr algn="just">
              <a:buClr>
                <a:srgbClr val="000000"/>
              </a:buClr>
              <a:buFont typeface="Wingdings" panose="05000000000000000000" charset="0"/>
              <a:buChar char="v"/>
            </a:pPr>
            <a:endParaRPr lang="en-US" sz="2000">
              <a:latin typeface="Times New Roman" panose="02020603050405020304" charset="0"/>
              <a:cs typeface="Times New Roman" panose="020206030504050203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a:off x="457200" y="274955"/>
            <a:ext cx="8229600" cy="899160"/>
          </a:xfrm>
        </p:spPr>
        <p:txBody>
          <a:bodyPr/>
          <a:p>
            <a:pPr algn="l"/>
            <a:r>
              <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rPr>
              <a:t>PROBLEM STATEMENT :</a:t>
            </a:r>
            <a:endPar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endParaRPr>
          </a:p>
        </p:txBody>
      </p:sp>
      <p:sp>
        <p:nvSpPr>
          <p:cNvPr id="5" name="Content Placeholder 4"/>
          <p:cNvSpPr>
            <a:spLocks noGrp="1"/>
          </p:cNvSpPr>
          <p:nvPr>
            <p:ph idx="1"/>
          </p:nvPr>
        </p:nvSpPr>
        <p:spPr>
          <a:xfrm>
            <a:off x="457200" y="1383030"/>
            <a:ext cx="8229600" cy="4743450"/>
          </a:xfrm>
        </p:spPr>
        <p:txBody>
          <a:bodyPr/>
          <a:p>
            <a:r>
              <a:rPr lang="en-US" sz="2000">
                <a:latin typeface="Times New Roman" panose="02020603050405020304" charset="0"/>
                <a:cs typeface="Times New Roman" panose="02020603050405020304" charset="0"/>
              </a:rPr>
              <a:t>In today's world, automated systems that can understand human features are becoming increasingly important for various applications like security, user profiling, and targeted marketing.</a:t>
            </a:r>
            <a:endParaRPr lang="en-US" sz="2000">
              <a:latin typeface="Times New Roman" panose="02020603050405020304" charset="0"/>
              <a:cs typeface="Times New Roman" panose="02020603050405020304" charset="0"/>
            </a:endParaRPr>
          </a:p>
          <a:p>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 However, identifying a person's age and gender accurately from an image or video in real time is a challenging task.</a:t>
            </a:r>
            <a:endParaRPr lang="en-US" sz="2000">
              <a:latin typeface="Times New Roman" panose="02020603050405020304" charset="0"/>
              <a:cs typeface="Times New Roman" panose="02020603050405020304" charset="0"/>
            </a:endParaRPr>
          </a:p>
          <a:p>
            <a:endParaRPr lang="en-US" sz="2000">
              <a:latin typeface="Times New Roman" panose="02020603050405020304" charset="0"/>
              <a:cs typeface="Times New Roman" panose="02020603050405020304" charset="0"/>
            </a:endParaRPr>
          </a:p>
          <a:p>
            <a:pPr marL="0" indent="0">
              <a:buNone/>
            </a:pPr>
            <a:r>
              <a:rPr lang="en-US" sz="2000" b="1" u="sng">
                <a:latin typeface="Times New Roman" panose="02020603050405020304" charset="0"/>
                <a:cs typeface="Times New Roman" panose="02020603050405020304" charset="0"/>
              </a:rPr>
              <a:t>This project addresses the following problem:</a:t>
            </a:r>
            <a:endParaRPr lang="en-US" sz="2000" b="1" u="sng">
              <a:latin typeface="Times New Roman" panose="02020603050405020304" charset="0"/>
              <a:cs typeface="Times New Roman" panose="02020603050405020304" charset="0"/>
            </a:endParaRPr>
          </a:p>
          <a:p>
            <a:pPr>
              <a:buFont typeface="Wingdings" panose="05000000000000000000" charset="0"/>
              <a:buChar char="v"/>
            </a:pPr>
            <a:r>
              <a:rPr lang="en-US" sz="2000">
                <a:latin typeface="Times New Roman" panose="02020603050405020304" charset="0"/>
                <a:cs typeface="Times New Roman" panose="02020603050405020304" charset="0"/>
              </a:rPr>
              <a:t>Face Detection</a:t>
            </a:r>
            <a:endParaRPr lang="en-US" sz="2000">
              <a:latin typeface="Times New Roman" panose="02020603050405020304" charset="0"/>
              <a:cs typeface="Times New Roman" panose="02020603050405020304" charset="0"/>
            </a:endParaRPr>
          </a:p>
          <a:p>
            <a:pPr>
              <a:buFont typeface="Wingdings" panose="05000000000000000000" charset="0"/>
              <a:buChar char="v"/>
            </a:pPr>
            <a:r>
              <a:rPr lang="en-US" sz="2000">
                <a:latin typeface="Times New Roman" panose="02020603050405020304" charset="0"/>
                <a:cs typeface="Times New Roman" panose="02020603050405020304" charset="0"/>
              </a:rPr>
              <a:t>Gender Prediction</a:t>
            </a:r>
            <a:endParaRPr lang="en-US" sz="2000">
              <a:latin typeface="Times New Roman" panose="02020603050405020304" charset="0"/>
              <a:cs typeface="Times New Roman" panose="02020603050405020304" charset="0"/>
            </a:endParaRPr>
          </a:p>
          <a:p>
            <a:pPr>
              <a:buFont typeface="Wingdings" panose="05000000000000000000" charset="0"/>
              <a:buChar char="v"/>
            </a:pPr>
            <a:r>
              <a:rPr lang="en-US" sz="2000">
                <a:latin typeface="Times New Roman" panose="02020603050405020304" charset="0"/>
                <a:cs typeface="Times New Roman" panose="02020603050405020304" charset="0"/>
              </a:rPr>
              <a:t>Age Prediction</a:t>
            </a:r>
            <a:endParaRPr lang="en-US" sz="2000">
              <a:latin typeface="Times New Roman" panose="02020603050405020304" charset="0"/>
              <a:cs typeface="Times New Roman" panose="02020603050405020304" charset="0"/>
            </a:endParaRPr>
          </a:p>
          <a:p>
            <a:pPr>
              <a:buFont typeface="Wingdings" panose="05000000000000000000" charset="0"/>
              <a:buChar char="v"/>
            </a:pPr>
            <a:r>
              <a:rPr lang="en-US" sz="2000">
                <a:latin typeface="Times New Roman" panose="02020603050405020304" charset="0"/>
                <a:cs typeface="Times New Roman" panose="02020603050405020304" charset="0"/>
              </a:rPr>
              <a:t>Real-Time Performance</a:t>
            </a:r>
            <a:endParaRPr lang="en-US" sz="2000">
              <a:latin typeface="Times New Roman" panose="02020603050405020304" charset="0"/>
              <a:cs typeface="Times New Roman" panose="02020603050405020304" charset="0"/>
            </a:endParaRPr>
          </a:p>
          <a:p>
            <a:pPr marL="0" indent="0">
              <a:buNone/>
            </a:pPr>
            <a:endParaRPr lang="en-US" sz="2000">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660400"/>
          </a:xfrm>
        </p:spPr>
        <p:txBody>
          <a:bodyPr/>
          <a:p>
            <a:pPr algn="l"/>
            <a:r>
              <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rPr>
              <a:t>SPECIFICATIONS :</a:t>
            </a:r>
            <a:endPar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endParaRPr>
          </a:p>
        </p:txBody>
      </p:sp>
      <p:sp>
        <p:nvSpPr>
          <p:cNvPr id="3" name="Content Placeholder 2"/>
          <p:cNvSpPr>
            <a:spLocks noGrp="1"/>
          </p:cNvSpPr>
          <p:nvPr>
            <p:ph idx="1"/>
          </p:nvPr>
        </p:nvSpPr>
        <p:spPr>
          <a:xfrm>
            <a:off x="457200" y="970915"/>
            <a:ext cx="8229600" cy="5155565"/>
          </a:xfrm>
        </p:spPr>
        <p:txBody>
          <a:bodyPr/>
          <a:p>
            <a:pPr marL="0" indent="0">
              <a:buNone/>
            </a:pPr>
            <a:r>
              <a:rPr lang="en-US" sz="2400" b="1" u="sng">
                <a:gradFill>
                  <a:gsLst>
                    <a:gs pos="0">
                      <a:srgbClr val="7B32B2"/>
                    </a:gs>
                    <a:gs pos="100000">
                      <a:srgbClr val="401A5D"/>
                    </a:gs>
                  </a:gsLst>
                  <a:lin scaled="0"/>
                </a:gradFill>
                <a:effectLst>
                  <a:outerShdw blurRad="38100" dist="38100" dir="2700000" algn="tl">
                    <a:srgbClr val="000000">
                      <a:alpha val="43137"/>
                    </a:srgbClr>
                  </a:outerShdw>
                </a:effectLst>
                <a:latin typeface="Times New Roman" panose="02020603050405020304" charset="0"/>
                <a:cs typeface="Times New Roman" panose="02020603050405020304" charset="0"/>
              </a:rPr>
              <a:t>Hardware Requirements</a:t>
            </a:r>
            <a:r>
              <a:rPr lang="en-IN" altLang="en-US" sz="2400" b="1" u="sng">
                <a:gradFill>
                  <a:gsLst>
                    <a:gs pos="0">
                      <a:srgbClr val="7B32B2"/>
                    </a:gs>
                    <a:gs pos="100000">
                      <a:srgbClr val="401A5D"/>
                    </a:gs>
                  </a:gsLst>
                  <a:lin scaled="0"/>
                </a:gradFill>
                <a:effectLst>
                  <a:outerShdw blurRad="38100" dist="38100" dir="2700000" algn="tl">
                    <a:srgbClr val="000000">
                      <a:alpha val="43137"/>
                    </a:srgbClr>
                  </a:outerShdw>
                </a:effectLst>
                <a:latin typeface="Times New Roman" panose="02020603050405020304" charset="0"/>
                <a:cs typeface="Times New Roman" panose="02020603050405020304" charset="0"/>
              </a:rPr>
              <a:t>:</a:t>
            </a:r>
            <a:endParaRPr lang="en-IN" altLang="en-US" sz="2400" b="1" u="sng">
              <a:gradFill>
                <a:gsLst>
                  <a:gs pos="0">
                    <a:srgbClr val="7B32B2"/>
                  </a:gs>
                  <a:gs pos="100000">
                    <a:srgbClr val="401A5D"/>
                  </a:gs>
                </a:gsLst>
                <a:lin scaled="0"/>
              </a:gra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buFont typeface="Wingdings" panose="05000000000000000000" charset="0"/>
              <a:buChar char="v"/>
            </a:pPr>
            <a:r>
              <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rPr>
              <a:t>Computer System:</a:t>
            </a:r>
            <a:endPar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r>
              <a:rPr lang="en-US" sz="2000">
                <a:effectLst>
                  <a:outerShdw blurRad="38100" dist="38100" dir="2700000" algn="tl">
                    <a:srgbClr val="000000">
                      <a:alpha val="43137"/>
                    </a:srgbClr>
                  </a:outerShdw>
                </a:effectLst>
                <a:latin typeface="Times New Roman" panose="02020603050405020304" charset="0"/>
                <a:cs typeface="Times New Roman" panose="02020603050405020304" charset="0"/>
              </a:rPr>
              <a:t>Processor:</a:t>
            </a:r>
            <a:r>
              <a:rPr lang="en-US" sz="2000">
                <a:latin typeface="Times New Roman" panose="02020603050405020304" charset="0"/>
                <a:cs typeface="Times New Roman" panose="02020603050405020304" charset="0"/>
              </a:rPr>
              <a:t> Intel i5 or higher (or equivalent AMD processor)</a:t>
            </a:r>
            <a:endParaRPr lang="en-US" sz="2000">
              <a:latin typeface="Times New Roman" panose="02020603050405020304" charset="0"/>
              <a:cs typeface="Times New Roman" panose="02020603050405020304" charset="0"/>
            </a:endParaRPr>
          </a:p>
          <a:p>
            <a:r>
              <a:rPr lang="en-US" sz="2000">
                <a:effectLst>
                  <a:outerShdw blurRad="38100" dist="38100" dir="2700000" algn="tl">
                    <a:srgbClr val="000000">
                      <a:alpha val="43137"/>
                    </a:srgbClr>
                  </a:outerShdw>
                </a:effectLst>
                <a:latin typeface="Times New Roman" panose="02020603050405020304" charset="0"/>
                <a:cs typeface="Times New Roman" panose="02020603050405020304" charset="0"/>
              </a:rPr>
              <a:t>RAM:</a:t>
            </a:r>
            <a:r>
              <a:rPr lang="en-US" sz="2000">
                <a:latin typeface="Times New Roman" panose="02020603050405020304" charset="0"/>
                <a:cs typeface="Times New Roman" panose="02020603050405020304" charset="0"/>
              </a:rPr>
              <a:t> Minimum 8 GB (16 GB recommended for smoother performance)</a:t>
            </a:r>
            <a:endParaRPr lang="en-US" sz="2000">
              <a:latin typeface="Times New Roman" panose="02020603050405020304" charset="0"/>
              <a:cs typeface="Times New Roman" panose="02020603050405020304" charset="0"/>
            </a:endParaRPr>
          </a:p>
          <a:p>
            <a:r>
              <a:rPr lang="en-US" sz="2000">
                <a:effectLst>
                  <a:outerShdw blurRad="38100" dist="38100" dir="2700000" algn="tl">
                    <a:srgbClr val="000000">
                      <a:alpha val="43137"/>
                    </a:srgbClr>
                  </a:outerShdw>
                </a:effectLst>
                <a:latin typeface="Times New Roman" panose="02020603050405020304" charset="0"/>
                <a:cs typeface="Times New Roman" panose="02020603050405020304" charset="0"/>
              </a:rPr>
              <a:t>Storage:</a:t>
            </a:r>
            <a:r>
              <a:rPr lang="en-US" sz="2000">
                <a:latin typeface="Times New Roman" panose="02020603050405020304" charset="0"/>
                <a:cs typeface="Times New Roman" panose="02020603050405020304" charset="0"/>
              </a:rPr>
              <a:t> At least 10 GB of free disk space for software, models, and output images</a:t>
            </a:r>
            <a:endParaRPr lang="en-US" sz="2000">
              <a:latin typeface="Times New Roman" panose="02020603050405020304" charset="0"/>
              <a:cs typeface="Times New Roman" panose="02020603050405020304" charset="0"/>
            </a:endParaRPr>
          </a:p>
          <a:p>
            <a:r>
              <a:rPr lang="en-US" sz="2000">
                <a:effectLst>
                  <a:outerShdw blurRad="38100" dist="38100" dir="2700000" algn="tl">
                    <a:srgbClr val="000000">
                      <a:alpha val="43137"/>
                    </a:srgbClr>
                  </a:outerShdw>
                </a:effectLst>
                <a:latin typeface="Times New Roman" panose="02020603050405020304" charset="0"/>
                <a:cs typeface="Times New Roman" panose="02020603050405020304" charset="0"/>
              </a:rPr>
              <a:t>Graphics Card:</a:t>
            </a:r>
            <a:r>
              <a:rPr lang="en-US" sz="2000">
                <a:latin typeface="Times New Roman" panose="02020603050405020304" charset="0"/>
                <a:cs typeface="Times New Roman" panose="02020603050405020304" charset="0"/>
              </a:rPr>
              <a:t> NVIDIA GPU (recommended for better performance with deep learning tasks, especially if using larger models)</a:t>
            </a:r>
            <a:endParaRPr lang="en-US" sz="2000">
              <a:latin typeface="Times New Roman" panose="02020603050405020304" charset="0"/>
              <a:cs typeface="Times New Roman" panose="02020603050405020304" charset="0"/>
            </a:endParaRPr>
          </a:p>
          <a:p>
            <a:endParaRPr lang="en-US" sz="2000">
              <a:latin typeface="Times New Roman" panose="02020603050405020304" charset="0"/>
              <a:cs typeface="Times New Roman" panose="02020603050405020304" charset="0"/>
            </a:endParaRPr>
          </a:p>
          <a:p>
            <a:pPr>
              <a:buFont typeface="Wingdings" panose="05000000000000000000" charset="0"/>
              <a:buChar char="v"/>
            </a:pPr>
            <a:r>
              <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rPr>
              <a:t>Camera (for real-time detection):</a:t>
            </a:r>
            <a:endPar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buFont typeface="Arial" panose="020B0604020202020204" pitchFamily="34" charset="0"/>
              <a:buChar char="•"/>
            </a:pPr>
            <a:r>
              <a:rPr lang="en-US" sz="2000">
                <a:latin typeface="Times New Roman" panose="02020603050405020304" charset="0"/>
                <a:cs typeface="Times New Roman" panose="02020603050405020304" charset="0"/>
              </a:rPr>
              <a:t>W</a:t>
            </a:r>
            <a:r>
              <a:rPr lang="en-US" sz="2000">
                <a:effectLst>
                  <a:outerShdw blurRad="38100" dist="38100" dir="2700000" algn="tl">
                    <a:srgbClr val="000000">
                      <a:alpha val="43137"/>
                    </a:srgbClr>
                  </a:outerShdw>
                </a:effectLst>
                <a:latin typeface="Times New Roman" panose="02020603050405020304" charset="0"/>
                <a:cs typeface="Times New Roman" panose="02020603050405020304" charset="0"/>
              </a:rPr>
              <a:t>ebcam:</a:t>
            </a:r>
            <a:r>
              <a:rPr lang="en-US" sz="2000">
                <a:latin typeface="Times New Roman" panose="02020603050405020304" charset="0"/>
                <a:cs typeface="Times New Roman" panose="02020603050405020304" charset="0"/>
              </a:rPr>
              <a:t> Any standard USB webcam with at least 720p resolution</a:t>
            </a:r>
            <a:endParaRPr lang="en-US" sz="2000">
              <a:latin typeface="Times New Roman" panose="02020603050405020304" charset="0"/>
              <a:cs typeface="Times New Roman" panose="02020603050405020304" charset="0"/>
            </a:endParaRPr>
          </a:p>
          <a:p>
            <a:pPr>
              <a:buFont typeface="Arial" panose="020B0604020202020204" pitchFamily="34" charset="0"/>
              <a:buChar char="•"/>
            </a:pPr>
            <a:r>
              <a:rPr lang="en-US" sz="2000">
                <a:effectLst>
                  <a:outerShdw blurRad="38100" dist="38100" dir="2700000" algn="tl">
                    <a:srgbClr val="000000">
                      <a:alpha val="43137"/>
                    </a:srgbClr>
                  </a:outerShdw>
                </a:effectLst>
                <a:latin typeface="Times New Roman" panose="02020603050405020304" charset="0"/>
                <a:cs typeface="Times New Roman" panose="02020603050405020304" charset="0"/>
              </a:rPr>
              <a:t>Optional: </a:t>
            </a:r>
            <a:r>
              <a:rPr lang="en-US" sz="2000">
                <a:latin typeface="Times New Roman" panose="02020603050405020304" charset="0"/>
                <a:cs typeface="Times New Roman" panose="02020603050405020304" charset="0"/>
              </a:rPr>
              <a:t>High-definition webcam or camera for improved image quality</a:t>
            </a:r>
            <a:endParaRPr lang="en-US" sz="2000">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476250"/>
          </a:xfrm>
        </p:spPr>
        <p:txBody>
          <a:bodyPr/>
          <a:p>
            <a:pPr algn="l"/>
            <a:r>
              <a:rPr lang="en-IN" altLang="en-US" sz="2400" b="1" u="sng">
                <a:gradFill>
                  <a:gsLst>
                    <a:gs pos="0">
                      <a:srgbClr val="7B32B2"/>
                    </a:gs>
                    <a:gs pos="100000">
                      <a:srgbClr val="401A5D"/>
                    </a:gs>
                  </a:gsLst>
                  <a:lin scaled="0"/>
                </a:gradFill>
                <a:effectLst>
                  <a:outerShdw blurRad="38100" dist="38100" dir="2700000" algn="tl">
                    <a:srgbClr val="000000">
                      <a:alpha val="43137"/>
                    </a:srgbClr>
                  </a:outerShdw>
                </a:effectLst>
                <a:latin typeface="Times New Roman" panose="02020603050405020304" charset="0"/>
                <a:cs typeface="Times New Roman" panose="02020603050405020304" charset="0"/>
                <a:sym typeface="+mn-ea"/>
              </a:rPr>
              <a:t>Software</a:t>
            </a:r>
            <a:r>
              <a:rPr lang="en-US" sz="2400" b="1" u="sng">
                <a:gradFill>
                  <a:gsLst>
                    <a:gs pos="0">
                      <a:srgbClr val="7B32B2"/>
                    </a:gs>
                    <a:gs pos="100000">
                      <a:srgbClr val="401A5D"/>
                    </a:gs>
                  </a:gsLst>
                  <a:lin scaled="0"/>
                </a:gradFill>
                <a:effectLst>
                  <a:outerShdw blurRad="38100" dist="38100" dir="2700000" algn="tl">
                    <a:srgbClr val="000000">
                      <a:alpha val="43137"/>
                    </a:srgbClr>
                  </a:outerShdw>
                </a:effectLst>
                <a:latin typeface="Times New Roman" panose="02020603050405020304" charset="0"/>
                <a:cs typeface="Times New Roman" panose="02020603050405020304" charset="0"/>
                <a:sym typeface="+mn-ea"/>
              </a:rPr>
              <a:t> Requirements</a:t>
            </a:r>
            <a:r>
              <a:rPr lang="en-IN" altLang="en-US" sz="2400" b="1" u="sng">
                <a:gradFill>
                  <a:gsLst>
                    <a:gs pos="0">
                      <a:srgbClr val="7B32B2"/>
                    </a:gs>
                    <a:gs pos="100000">
                      <a:srgbClr val="401A5D"/>
                    </a:gs>
                  </a:gsLst>
                  <a:lin scaled="0"/>
                </a:gradFill>
                <a:effectLst>
                  <a:outerShdw blurRad="38100" dist="38100" dir="2700000" algn="tl">
                    <a:srgbClr val="000000">
                      <a:alpha val="43137"/>
                    </a:srgbClr>
                  </a:outerShdw>
                </a:effectLst>
                <a:latin typeface="Times New Roman" panose="02020603050405020304" charset="0"/>
                <a:cs typeface="Times New Roman" panose="02020603050405020304" charset="0"/>
                <a:sym typeface="+mn-ea"/>
              </a:rPr>
              <a:t>:</a:t>
            </a:r>
            <a:endParaRPr lang="en-US" sz="2400"/>
          </a:p>
        </p:txBody>
      </p:sp>
      <p:sp>
        <p:nvSpPr>
          <p:cNvPr id="3" name="Content Placeholder 2"/>
          <p:cNvSpPr>
            <a:spLocks noGrp="1"/>
          </p:cNvSpPr>
          <p:nvPr>
            <p:ph idx="1"/>
          </p:nvPr>
        </p:nvSpPr>
        <p:spPr>
          <a:xfrm>
            <a:off x="457200" y="774065"/>
            <a:ext cx="8229600" cy="5352415"/>
          </a:xfrm>
        </p:spPr>
        <p:txBody>
          <a:bodyPr/>
          <a:p>
            <a:pPr>
              <a:buFont typeface="Wingdings" panose="05000000000000000000" charset="0"/>
              <a:buChar char="v"/>
            </a:pPr>
            <a:r>
              <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rPr>
              <a:t>Operating System:</a:t>
            </a:r>
            <a:endPar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Windows 10 or later, macOS, or Linux (Ubuntu 18.04 or later)</a:t>
            </a:r>
            <a:endParaRPr lang="en-US" sz="2000">
              <a:latin typeface="Times New Roman" panose="02020603050405020304" charset="0"/>
              <a:cs typeface="Times New Roman" panose="02020603050405020304" charset="0"/>
            </a:endParaRPr>
          </a:p>
          <a:p>
            <a:endParaRPr lang="en-US" sz="2000">
              <a:latin typeface="Times New Roman" panose="02020603050405020304" charset="0"/>
              <a:cs typeface="Times New Roman" panose="02020603050405020304" charset="0"/>
            </a:endParaRPr>
          </a:p>
          <a:p>
            <a:pPr>
              <a:buFont typeface="Wingdings" panose="05000000000000000000" charset="0"/>
              <a:buChar char="v"/>
            </a:pPr>
            <a:r>
              <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rPr>
              <a:t>Programming Environment:</a:t>
            </a:r>
            <a:endPar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r>
              <a:rPr lang="en-US" sz="2000">
                <a:effectLst>
                  <a:outerShdw blurRad="38100" dist="38100" dir="2700000" algn="tl">
                    <a:srgbClr val="000000">
                      <a:alpha val="43137"/>
                    </a:srgbClr>
                  </a:outerShdw>
                </a:effectLst>
                <a:latin typeface="Times New Roman" panose="02020603050405020304" charset="0"/>
                <a:cs typeface="Times New Roman" panose="02020603050405020304" charset="0"/>
              </a:rPr>
              <a:t>Python:</a:t>
            </a:r>
            <a:r>
              <a:rPr lang="en-US" sz="2000">
                <a:latin typeface="Times New Roman" panose="02020603050405020304" charset="0"/>
                <a:cs typeface="Times New Roman" panose="02020603050405020304" charset="0"/>
              </a:rPr>
              <a:t> Version 3.6 or later</a:t>
            </a:r>
            <a:endParaRPr lang="en-US" sz="2000">
              <a:latin typeface="Times New Roman" panose="02020603050405020304" charset="0"/>
              <a:cs typeface="Times New Roman" panose="02020603050405020304" charset="0"/>
            </a:endParaRPr>
          </a:p>
          <a:p>
            <a:endParaRPr lang="en-US" sz="2000">
              <a:latin typeface="Times New Roman" panose="02020603050405020304" charset="0"/>
              <a:cs typeface="Times New Roman" panose="02020603050405020304" charset="0"/>
            </a:endParaRPr>
          </a:p>
          <a:p>
            <a:pPr>
              <a:buFont typeface="Wingdings" panose="05000000000000000000" charset="0"/>
              <a:buChar char="v"/>
            </a:pPr>
            <a:r>
              <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rPr>
              <a:t>Libraries and Frameworks:</a:t>
            </a:r>
            <a:endPar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r>
              <a:rPr lang="en-US" sz="2000">
                <a:effectLst>
                  <a:outerShdw blurRad="38100" dist="38100" dir="2700000" algn="tl">
                    <a:srgbClr val="000000">
                      <a:alpha val="43137"/>
                    </a:srgbClr>
                  </a:outerShdw>
                </a:effectLst>
                <a:latin typeface="Times New Roman" panose="02020603050405020304" charset="0"/>
                <a:cs typeface="Times New Roman" panose="02020603050405020304" charset="0"/>
              </a:rPr>
              <a:t>OpenCV:</a:t>
            </a:r>
            <a:r>
              <a:rPr lang="en-US" sz="2000">
                <a:latin typeface="Times New Roman" panose="02020603050405020304" charset="0"/>
                <a:cs typeface="Times New Roman" panose="02020603050405020304" charset="0"/>
              </a:rPr>
              <a:t> For computer vision tasks (install via pip: pip install opencv-python)</a:t>
            </a:r>
            <a:endParaRPr lang="en-US" sz="2000">
              <a:latin typeface="Times New Roman" panose="02020603050405020304" charset="0"/>
              <a:cs typeface="Times New Roman" panose="02020603050405020304" charset="0"/>
            </a:endParaRPr>
          </a:p>
          <a:p>
            <a:r>
              <a:rPr lang="en-US" sz="2000">
                <a:effectLst>
                  <a:outerShdw blurRad="38100" dist="38100" dir="2700000" algn="tl">
                    <a:srgbClr val="000000">
                      <a:alpha val="43137"/>
                    </a:srgbClr>
                  </a:outerShdw>
                </a:effectLst>
                <a:latin typeface="Times New Roman" panose="02020603050405020304" charset="0"/>
                <a:cs typeface="Times New Roman" panose="02020603050405020304" charset="0"/>
              </a:rPr>
              <a:t>NumPy:</a:t>
            </a:r>
            <a:r>
              <a:rPr lang="en-US" sz="2000">
                <a:latin typeface="Times New Roman" panose="02020603050405020304" charset="0"/>
                <a:cs typeface="Times New Roman" panose="02020603050405020304" charset="0"/>
              </a:rPr>
              <a:t> For numerical operations (install via pip: pip install numpy)</a:t>
            </a:r>
            <a:endParaRPr lang="en-US" sz="2000">
              <a:latin typeface="Times New Roman" panose="02020603050405020304" charset="0"/>
              <a:cs typeface="Times New Roman" panose="02020603050405020304" charset="0"/>
            </a:endParaRPr>
          </a:p>
          <a:p>
            <a:r>
              <a:rPr lang="en-US" sz="2000">
                <a:effectLst>
                  <a:outerShdw blurRad="38100" dist="38100" dir="2700000" algn="tl">
                    <a:srgbClr val="000000">
                      <a:alpha val="43137"/>
                    </a:srgbClr>
                  </a:outerShdw>
                </a:effectLst>
                <a:latin typeface="Times New Roman" panose="02020603050405020304" charset="0"/>
                <a:cs typeface="Times New Roman" panose="02020603050405020304" charset="0"/>
              </a:rPr>
              <a:t>argparse:</a:t>
            </a:r>
            <a:r>
              <a:rPr lang="en-US" sz="2000">
                <a:latin typeface="Times New Roman" panose="02020603050405020304" charset="0"/>
                <a:cs typeface="Times New Roman" panose="02020603050405020304" charset="0"/>
              </a:rPr>
              <a:t> For command-line argument parsing (comes pre-installed with Python)</a:t>
            </a:r>
            <a:endParaRPr lang="en-US" sz="2000">
              <a:latin typeface="Times New Roman" panose="02020603050405020304" charset="0"/>
              <a:cs typeface="Times New Roman" panose="02020603050405020304" charset="0"/>
            </a:endParaRPr>
          </a:p>
          <a:p>
            <a:r>
              <a:rPr lang="en-US" sz="2000">
                <a:effectLst>
                  <a:outerShdw blurRad="38100" dist="38100" dir="2700000" algn="tl">
                    <a:srgbClr val="000000">
                      <a:alpha val="43137"/>
                    </a:srgbClr>
                  </a:outerShdw>
                </a:effectLst>
                <a:latin typeface="Times New Roman" panose="02020603050405020304" charset="0"/>
                <a:cs typeface="Times New Roman" panose="02020603050405020304" charset="0"/>
              </a:rPr>
              <a:t>Caffe:</a:t>
            </a:r>
            <a:r>
              <a:rPr lang="en-US" sz="2000">
                <a:latin typeface="Times New Roman" panose="02020603050405020304" charset="0"/>
                <a:cs typeface="Times New Roman" panose="02020603050405020304" charset="0"/>
              </a:rPr>
              <a:t> For loading and using pre-trained models (may require additional setup)</a:t>
            </a:r>
            <a:endParaRPr lang="en-US" sz="2000">
              <a:latin typeface="Times New Roman" panose="02020603050405020304" charset="0"/>
              <a:cs typeface="Times New Roman" panose="02020603050405020304" charset="0"/>
            </a:endParaRPr>
          </a:p>
          <a:p>
            <a:endParaRPr lang="en-US" sz="2000">
              <a:latin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78740"/>
            <a:ext cx="8229600" cy="247650"/>
          </a:xfrm>
        </p:spPr>
        <p:txBody>
          <a:bodyPr/>
          <a:p>
            <a:endParaRPr lang="en-IN" altLang="en-US"/>
          </a:p>
        </p:txBody>
      </p:sp>
      <p:sp>
        <p:nvSpPr>
          <p:cNvPr id="3" name="Content Placeholder 2"/>
          <p:cNvSpPr>
            <a:spLocks noGrp="1"/>
          </p:cNvSpPr>
          <p:nvPr>
            <p:ph idx="1"/>
          </p:nvPr>
        </p:nvSpPr>
        <p:spPr>
          <a:xfrm>
            <a:off x="457200" y="434340"/>
            <a:ext cx="8229600" cy="5692140"/>
          </a:xfrm>
        </p:spPr>
        <p:txBody>
          <a:bodyPr/>
          <a:p>
            <a:pPr>
              <a:buFont typeface="Wingdings" panose="05000000000000000000" charset="0"/>
              <a:buChar char="v"/>
            </a:pPr>
            <a:r>
              <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rPr>
              <a:t>Model Files:</a:t>
            </a:r>
            <a:endPar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marL="0" indent="0">
              <a:buNone/>
            </a:pPr>
            <a:r>
              <a:rPr lang="en-US" sz="2000" u="sng">
                <a:latin typeface="Times New Roman" panose="02020603050405020304" charset="0"/>
                <a:cs typeface="Times New Roman" panose="02020603050405020304" charset="0"/>
              </a:rPr>
              <a:t>Download the following model files:</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opencv_face_detector.pbtxt and opencv_face_detector_uint8.pb (for face detection)</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age_deploy.prototxt and age_net.caffemodel (for age detection)</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gender_deploy.prototxt and gender_net.caffemodel (for gender detection)</a:t>
            </a:r>
            <a:endParaRPr lang="en-US" sz="2000">
              <a:latin typeface="Times New Roman" panose="02020603050405020304" charset="0"/>
              <a:cs typeface="Times New Roman" panose="02020603050405020304" charset="0"/>
            </a:endParaRPr>
          </a:p>
          <a:p>
            <a:endParaRPr lang="en-US" sz="2000">
              <a:latin typeface="Times New Roman" panose="02020603050405020304" charset="0"/>
              <a:cs typeface="Times New Roman" panose="02020603050405020304" charset="0"/>
            </a:endParaRPr>
          </a:p>
          <a:p>
            <a:pPr>
              <a:buFont typeface="Wingdings" panose="05000000000000000000" charset="0"/>
              <a:buChar char="v"/>
            </a:pPr>
            <a:r>
              <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rPr>
              <a:t>Development Environment:</a:t>
            </a:r>
            <a:endParaRPr lang="en-US" sz="2000" b="1" u="sng">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marL="0" indent="0">
              <a:buNone/>
            </a:pPr>
            <a:r>
              <a:rPr lang="en-US" sz="2000" u="sng">
                <a:latin typeface="Times New Roman" panose="02020603050405020304" charset="0"/>
                <a:cs typeface="Times New Roman" panose="02020603050405020304" charset="0"/>
              </a:rPr>
              <a:t>An Integrated Development Environment (IDE) or code editor such as:</a:t>
            </a:r>
            <a:endParaRPr lang="en-US" sz="2000" u="sng">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PyCharm</a:t>
            </a:r>
            <a:endParaRPr lang="en-US" sz="2000">
              <a:latin typeface="Times New Roman" panose="02020603050405020304" charset="0"/>
              <a:cs typeface="Times New Roman" panose="02020603050405020304" charset="0"/>
            </a:endParaRPr>
          </a:p>
          <a:p>
            <a:r>
              <a:rPr lang="en-US" sz="2000" b="1">
                <a:latin typeface="Times New Roman" panose="02020603050405020304" charset="0"/>
                <a:cs typeface="Times New Roman" panose="02020603050405020304" charset="0"/>
              </a:rPr>
              <a:t>Visual Studio Code</a:t>
            </a:r>
            <a:endParaRPr lang="en-US" sz="2000" b="1">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Jupyter Notebook (for experimentation)</a:t>
            </a:r>
            <a:endParaRPr lang="en-US" sz="2000">
              <a:latin typeface="Times New Roman" panose="02020603050405020304" charset="0"/>
              <a:cs typeface="Times New Roman" panose="020206030504050203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7200" y="274955"/>
            <a:ext cx="8229600" cy="835660"/>
          </a:xfrm>
        </p:spPr>
        <p:txBody>
          <a:bodyPr/>
          <a:p>
            <a:pPr algn="l"/>
            <a:r>
              <a:rPr 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rPr>
              <a:t>Implement</a:t>
            </a:r>
            <a:r>
              <a:rPr lang="en-IN" alt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rPr>
              <a:t>ing</a:t>
            </a:r>
            <a:r>
              <a:rPr 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rPr>
              <a:t> Project: Usage of Technologies</a:t>
            </a:r>
            <a:endParaRPr lang="en-US" sz="2800" b="1" u="sng">
              <a:solidFill>
                <a:srgbClr val="FF0000"/>
              </a:solidFill>
              <a:effectLst>
                <a:glow rad="63500">
                  <a:schemeClr val="accent2">
                    <a:satMod val="175000"/>
                    <a:alpha val="40000"/>
                  </a:schemeClr>
                </a:glow>
                <a:outerShdw blurRad="38100" dist="38100" dir="2700000" algn="tl">
                  <a:srgbClr val="000000">
                    <a:alpha val="43137"/>
                  </a:srgbClr>
                </a:outerShdw>
              </a:effectLst>
              <a:latin typeface="Times New Roman" panose="02020603050405020304" charset="0"/>
              <a:cs typeface="Times New Roman" panose="02020603050405020304" charset="0"/>
            </a:endParaRPr>
          </a:p>
        </p:txBody>
      </p:sp>
      <p:sp>
        <p:nvSpPr>
          <p:cNvPr id="3" name="Content Placeholder 2"/>
          <p:cNvSpPr>
            <a:spLocks noGrp="1"/>
          </p:cNvSpPr>
          <p:nvPr>
            <p:ph idx="1"/>
          </p:nvPr>
        </p:nvSpPr>
        <p:spPr>
          <a:xfrm>
            <a:off x="457200" y="1363980"/>
            <a:ext cx="8229600" cy="5008880"/>
          </a:xfrm>
        </p:spPr>
        <p:txBody>
          <a:bodyPr/>
          <a:p>
            <a:pPr marL="0" indent="0">
              <a:buNone/>
            </a:pPr>
            <a:r>
              <a:rPr lang="en-US" sz="2400" b="1" u="sng">
                <a:latin typeface="Times New Roman" panose="02020603050405020304" charset="0"/>
                <a:cs typeface="Times New Roman" panose="02020603050405020304" charset="0"/>
              </a:rPr>
              <a:t>Programming Language:</a:t>
            </a:r>
            <a:endParaRPr lang="en-US" sz="2000" b="1" u="sng">
              <a:latin typeface="Times New Roman" panose="02020603050405020304" charset="0"/>
              <a:cs typeface="Times New Roman" panose="02020603050405020304" charset="0"/>
            </a:endParaRPr>
          </a:p>
          <a:p>
            <a:r>
              <a:rPr lang="en-US" sz="2000" b="1">
                <a:latin typeface="Times New Roman" panose="02020603050405020304" charset="0"/>
                <a:cs typeface="Times New Roman" panose="02020603050405020304" charset="0"/>
              </a:rPr>
              <a:t>Python:</a:t>
            </a:r>
            <a:r>
              <a:rPr lang="en-US" sz="2000">
                <a:latin typeface="Times New Roman" panose="02020603050405020304" charset="0"/>
                <a:cs typeface="Times New Roman" panose="02020603050405020304" charset="0"/>
              </a:rPr>
              <a:t> The primary language used for development due to its extensive libraries and frameworks for computer vision and machine learning.</a:t>
            </a:r>
            <a:endParaRPr lang="en-US" sz="2000">
              <a:latin typeface="Times New Roman" panose="02020603050405020304" charset="0"/>
              <a:cs typeface="Times New Roman" panose="02020603050405020304" charset="0"/>
            </a:endParaRPr>
          </a:p>
          <a:p>
            <a:pPr marL="0" indent="0">
              <a:buNone/>
            </a:pPr>
            <a:r>
              <a:rPr lang="en-US" sz="2400" b="1" u="sng">
                <a:latin typeface="Times New Roman" panose="02020603050405020304" charset="0"/>
                <a:cs typeface="Times New Roman" panose="02020603050405020304" charset="0"/>
              </a:rPr>
              <a:t>Computer Vision:</a:t>
            </a:r>
            <a:endParaRPr lang="en-US" sz="2400" b="1" u="sng">
              <a:latin typeface="Times New Roman" panose="02020603050405020304" charset="0"/>
              <a:cs typeface="Times New Roman" panose="02020603050405020304" charset="0"/>
            </a:endParaRPr>
          </a:p>
          <a:p>
            <a:r>
              <a:rPr lang="en-US" sz="2000" b="1">
                <a:latin typeface="Times New Roman" panose="02020603050405020304" charset="0"/>
                <a:cs typeface="Times New Roman" panose="02020603050405020304" charset="0"/>
              </a:rPr>
              <a:t>OpenCV:</a:t>
            </a:r>
            <a:r>
              <a:rPr lang="en-US" sz="2000">
                <a:latin typeface="Times New Roman" panose="02020603050405020304" charset="0"/>
                <a:cs typeface="Times New Roman" panose="02020603050405020304" charset="0"/>
              </a:rPr>
              <a:t> A powerful library used for real-time computer vision applications. </a:t>
            </a:r>
            <a:endParaRPr lang="en-US" sz="2000">
              <a:latin typeface="Times New Roman" panose="02020603050405020304" charset="0"/>
              <a:cs typeface="Times New Roman" panose="02020603050405020304" charset="0"/>
            </a:endParaRPr>
          </a:p>
          <a:p>
            <a:pPr marL="0" indent="0">
              <a:buNone/>
            </a:pPr>
            <a:r>
              <a:rPr lang="en-US" sz="2000">
                <a:latin typeface="Times New Roman" panose="02020603050405020304" charset="0"/>
                <a:cs typeface="Times New Roman" panose="02020603050405020304" charset="0"/>
              </a:rPr>
              <a:t>In this project, it is utilized for:</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Face detection using pre-trained models.</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Image manipulation and drawing rectangles around detected faces.</a:t>
            </a:r>
            <a:endParaRPr lang="en-US" sz="2000">
              <a:latin typeface="Times New Roman" panose="02020603050405020304" charset="0"/>
              <a:cs typeface="Times New Roman" panose="02020603050405020304" charset="0"/>
            </a:endParaRPr>
          </a:p>
          <a:p>
            <a:r>
              <a:rPr lang="en-US" sz="2000">
                <a:latin typeface="Times New Roman" panose="02020603050405020304" charset="0"/>
                <a:cs typeface="Times New Roman" panose="02020603050405020304" charset="0"/>
              </a:rPr>
              <a:t>Displaying results in real time.</a:t>
            </a:r>
            <a:endParaRPr lang="en-US" sz="2000">
              <a:latin typeface="Times New Roman" panose="02020603050405020304" charset="0"/>
              <a:cs typeface="Times New Roman" panose="02020603050405020304" charset="0"/>
            </a:endParaRPr>
          </a:p>
          <a:p>
            <a:pPr marL="0" indent="0">
              <a:buNone/>
            </a:pPr>
            <a:r>
              <a:rPr lang="en-US" sz="2400" b="1" u="sng">
                <a:latin typeface="Times New Roman" panose="02020603050405020304" charset="0"/>
                <a:cs typeface="Times New Roman" panose="02020603050405020304" charset="0"/>
              </a:rPr>
              <a:t>Command Line Interface:</a:t>
            </a:r>
            <a:endParaRPr lang="en-US" sz="2400" b="1" u="sng">
              <a:latin typeface="Times New Roman" panose="02020603050405020304" charset="0"/>
              <a:cs typeface="Times New Roman" panose="02020603050405020304" charset="0"/>
            </a:endParaRPr>
          </a:p>
          <a:p>
            <a:r>
              <a:rPr lang="en-US" sz="2000" b="1">
                <a:latin typeface="Times New Roman" panose="02020603050405020304" charset="0"/>
                <a:cs typeface="Times New Roman" panose="02020603050405020304" charset="0"/>
              </a:rPr>
              <a:t>argparse:</a:t>
            </a:r>
            <a:r>
              <a:rPr lang="en-US" sz="2000">
                <a:latin typeface="Times New Roman" panose="02020603050405020304" charset="0"/>
                <a:cs typeface="Times New Roman" panose="02020603050405020304" charset="0"/>
              </a:rPr>
              <a:t> A Python module used for parsing command-line arguments, allowing users to specify input images or use the webcam for live detection.</a:t>
            </a:r>
            <a:endParaRPr lang="en-US" sz="2000">
              <a:latin typeface="Times New Roman" panose="02020603050405020304" charset="0"/>
              <a:cs typeface="Times New Roman" panose="02020603050405020304" charset="0"/>
            </a:endParaRPr>
          </a:p>
        </p:txBody>
      </p:sp>
    </p:spTree>
  </p:cSld>
  <p:clrMapOvr>
    <a:masterClrMapping/>
  </p:clrMapOvr>
</p:sld>
</file>

<file path=ppt/theme/theme1.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8252</Words>
  <Application>WPS Presentation</Application>
  <PresentationFormat/>
  <Paragraphs>193</Paragraphs>
  <Slides>29</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29</vt:i4>
      </vt:variant>
    </vt:vector>
  </HeadingPairs>
  <TitlesOfParts>
    <vt:vector size="38" baseType="lpstr">
      <vt:lpstr>Arial</vt:lpstr>
      <vt:lpstr>SimSun</vt:lpstr>
      <vt:lpstr>Wingdings</vt:lpstr>
      <vt:lpstr>Times New Roman</vt:lpstr>
      <vt:lpstr>Wingdings</vt:lpstr>
      <vt:lpstr>Microsoft YaHei</vt:lpstr>
      <vt:lpstr>Arial Unicode MS</vt:lpstr>
      <vt:lpstr>Calibri</vt:lpstr>
      <vt:lpstr>Default Design</vt:lpstr>
      <vt:lpstr>Image Gender Prediction  and  Age Estimation</vt:lpstr>
      <vt:lpstr>CONTENTS :</vt:lpstr>
      <vt:lpstr>ABSTRACT :</vt:lpstr>
      <vt:lpstr>INTRODUCTION :</vt:lpstr>
      <vt:lpstr>PROBLEM STATEMENT :</vt:lpstr>
      <vt:lpstr>SPECIFICATIONS :</vt:lpstr>
      <vt:lpstr>Software Requirements:</vt:lpstr>
      <vt:lpstr>PowerPoint 演示文稿</vt:lpstr>
      <vt:lpstr>Implementing Project: Usage of Technologies</vt:lpstr>
      <vt:lpstr>Deep Learning Framework: DNN (Deep Neural Network) module in OpenCV: Loads pre-trained Caffe models for age and gender classification. Processes images through the network to obtain predictions.</vt:lpstr>
      <vt:lpstr>MODULES :</vt:lpstr>
      <vt:lpstr>PowerPoint 演示文稿</vt:lpstr>
      <vt:lpstr>CODE IMPLEMENTATION :</vt:lpstr>
      <vt:lpstr>PowerPoint 演示文稿</vt:lpstr>
      <vt:lpstr>PowerPoint 演示文稿</vt:lpstr>
      <vt:lpstr>PowerPoint 演示文稿</vt:lpstr>
      <vt:lpstr>PowerPoint 演示文稿</vt:lpstr>
      <vt:lpstr>PowerPoint 演示文稿</vt:lpstr>
      <vt:lpstr>PowerPoint 演示文稿</vt:lpstr>
      <vt:lpstr>CODE EXECUTION :</vt:lpstr>
      <vt:lpstr>OUTPUT :</vt:lpstr>
      <vt:lpstr>PowerPoint 演示文稿</vt:lpstr>
      <vt:lpstr>PowerPoint 演示文稿</vt:lpstr>
      <vt:lpstr>All the detected images are in Detected folder.</vt:lpstr>
      <vt:lpstr>PowerPoint 演示文稿</vt:lpstr>
      <vt:lpstr>PowerPoint 演示文稿</vt:lpstr>
      <vt:lpstr>APPLICATIONS :</vt:lpstr>
      <vt:lpstr>CONCLUSION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Lahari</dc:creator>
  <cp:lastModifiedBy>Lahari</cp:lastModifiedBy>
  <cp:revision>16</cp:revision>
  <dcterms:created xsi:type="dcterms:W3CDTF">2024-09-22T18:52:00Z</dcterms:created>
  <dcterms:modified xsi:type="dcterms:W3CDTF">2024-12-06T15:08:09Z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1033-12.2.0.18911</vt:lpwstr>
  </property>
  <property fmtid="{D5CDD505-2E9C-101B-9397-08002B2CF9AE}" pid="3" name="ICV">
    <vt:lpwstr>649089E2180B456E8708A377021617B7_13</vt:lpwstr>
  </property>
</Properties>
</file>